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D352A9-53EF-4A85-88A0-A971E16693E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0FA3C90-3DF1-4554-AC61-08915B56E441}">
      <dgm:prSet phldrT="[Testo]"/>
      <dgm:spPr/>
      <dgm:t>
        <a:bodyPr/>
        <a:lstStyle/>
        <a:p>
          <a:r>
            <a:rPr lang="it-IT" b="1" dirty="0" smtClean="0"/>
            <a:t>GLI OGGETTI DEL DIRITTO: BENI E PRESTAZIONI</a:t>
          </a:r>
          <a:endParaRPr lang="it-IT" b="1" dirty="0"/>
        </a:p>
      </dgm:t>
    </dgm:pt>
    <dgm:pt modelId="{62718D9D-4B99-4F21-8DD3-739A9B53D003}" type="parTrans" cxnId="{AC49FAF1-561A-4578-AE5B-A965639B4B14}">
      <dgm:prSet/>
      <dgm:spPr/>
      <dgm:t>
        <a:bodyPr/>
        <a:lstStyle/>
        <a:p>
          <a:endParaRPr lang="it-IT"/>
        </a:p>
      </dgm:t>
    </dgm:pt>
    <dgm:pt modelId="{5E08CC27-81ED-49BB-B4D1-4BF0F9342997}" type="sibTrans" cxnId="{AC49FAF1-561A-4578-AE5B-A965639B4B14}">
      <dgm:prSet/>
      <dgm:spPr/>
      <dgm:t>
        <a:bodyPr/>
        <a:lstStyle/>
        <a:p>
          <a:endParaRPr lang="it-IT"/>
        </a:p>
      </dgm:t>
    </dgm:pt>
    <dgm:pt modelId="{9F76EA52-15B2-4B49-AA82-50EAE413A3B2}">
      <dgm:prSet phldrT="[Testo]"/>
      <dgm:spPr/>
      <dgm:t>
        <a:bodyPr/>
        <a:lstStyle/>
        <a:p>
          <a:r>
            <a:rPr lang="it-IT" dirty="0" smtClean="0"/>
            <a:t>BENE: qualunque cosa su cui l’uomo possa esercitare il suo potere e utilizzarla per soddisfare i suoi bisogni. </a:t>
          </a:r>
          <a:endParaRPr lang="it-IT" dirty="0"/>
        </a:p>
      </dgm:t>
    </dgm:pt>
    <dgm:pt modelId="{FDFBBCBF-7B0D-43BF-AD24-8A2966FD7F85}" type="parTrans" cxnId="{DD535B62-0430-4DC9-A088-43EBC9C25DF8}">
      <dgm:prSet/>
      <dgm:spPr/>
      <dgm:t>
        <a:bodyPr/>
        <a:lstStyle/>
        <a:p>
          <a:endParaRPr lang="it-IT"/>
        </a:p>
      </dgm:t>
    </dgm:pt>
    <dgm:pt modelId="{DED347F7-06E4-4AD6-A126-D85BAA5B4D96}" type="sibTrans" cxnId="{DD535B62-0430-4DC9-A088-43EBC9C25DF8}">
      <dgm:prSet/>
      <dgm:spPr/>
      <dgm:t>
        <a:bodyPr/>
        <a:lstStyle/>
        <a:p>
          <a:endParaRPr lang="it-IT"/>
        </a:p>
      </dgm:t>
    </dgm:pt>
    <dgm:pt modelId="{B4866644-F2E5-468E-BCD9-979C26CCC85D}">
      <dgm:prSet phldrT="[Testo]"/>
      <dgm:spPr/>
      <dgm:t>
        <a:bodyPr/>
        <a:lstStyle/>
        <a:p>
          <a:r>
            <a:rPr lang="it-IT" dirty="0" smtClean="0"/>
            <a:t>CARATTERI DEI BENI </a:t>
          </a:r>
          <a:endParaRPr lang="it-IT" dirty="0"/>
        </a:p>
      </dgm:t>
    </dgm:pt>
    <dgm:pt modelId="{F7501FBD-335C-42F9-9262-BB993067CEDF}" type="parTrans" cxnId="{A891645E-BE6D-43F3-AB89-97AAD66ADF83}">
      <dgm:prSet/>
      <dgm:spPr/>
      <dgm:t>
        <a:bodyPr/>
        <a:lstStyle/>
        <a:p>
          <a:endParaRPr lang="it-IT"/>
        </a:p>
      </dgm:t>
    </dgm:pt>
    <dgm:pt modelId="{B8E1E140-DF13-4AC7-A847-10BFE0328F1D}" type="sibTrans" cxnId="{A891645E-BE6D-43F3-AB89-97AAD66ADF83}">
      <dgm:prSet/>
      <dgm:spPr/>
      <dgm:t>
        <a:bodyPr/>
        <a:lstStyle/>
        <a:p>
          <a:endParaRPr lang="it-IT"/>
        </a:p>
      </dgm:t>
    </dgm:pt>
    <dgm:pt modelId="{B1C8F1BA-0127-4B01-B6C8-A41CE8BA02E9}">
      <dgm:prSet phldrT="[Testo]"/>
      <dgm:spPr/>
      <dgm:t>
        <a:bodyPr/>
        <a:lstStyle/>
        <a:p>
          <a:r>
            <a:rPr lang="it-IT" u="sng" dirty="0" smtClean="0"/>
            <a:t>utilità</a:t>
          </a:r>
          <a:r>
            <a:rPr lang="it-IT" dirty="0" smtClean="0"/>
            <a:t>: possono soddisfare i bisogni</a:t>
          </a:r>
          <a:endParaRPr lang="it-IT" dirty="0"/>
        </a:p>
      </dgm:t>
    </dgm:pt>
    <dgm:pt modelId="{F7BD6528-72F4-47D5-AE85-56288F3BCACB}" type="parTrans" cxnId="{CB53CC71-5914-49B6-8AB3-ABCCA17B5217}">
      <dgm:prSet/>
      <dgm:spPr/>
      <dgm:t>
        <a:bodyPr/>
        <a:lstStyle/>
        <a:p>
          <a:endParaRPr lang="it-IT"/>
        </a:p>
      </dgm:t>
    </dgm:pt>
    <dgm:pt modelId="{99C13D6C-048A-4B1D-9515-BC61D5954F25}" type="sibTrans" cxnId="{CB53CC71-5914-49B6-8AB3-ABCCA17B5217}">
      <dgm:prSet/>
      <dgm:spPr/>
      <dgm:t>
        <a:bodyPr/>
        <a:lstStyle/>
        <a:p>
          <a:endParaRPr lang="it-IT"/>
        </a:p>
      </dgm:t>
    </dgm:pt>
    <dgm:pt modelId="{F4DBE5D9-6682-4459-9C57-C7B32F835C5A}">
      <dgm:prSet phldrT="[Testo]"/>
      <dgm:spPr/>
      <dgm:t>
        <a:bodyPr/>
        <a:lstStyle/>
        <a:p>
          <a:r>
            <a:rPr lang="it-IT" dirty="0" smtClean="0"/>
            <a:t>PRESTAZIONE: qualunque attività svolta da un soggetto per soddisfare i bisogni di altri soggetti  (Esempi: la visita di un medico, la riparazione del rubinetto di casa fatta dall’idraulico, la lezione di un insegnante … ) </a:t>
          </a:r>
          <a:endParaRPr lang="it-IT" dirty="0"/>
        </a:p>
      </dgm:t>
    </dgm:pt>
    <dgm:pt modelId="{531D5829-9277-4389-83D0-CC7B55C835F8}" type="parTrans" cxnId="{052C053A-45DE-473A-AF44-48D565F482F6}">
      <dgm:prSet/>
      <dgm:spPr/>
      <dgm:t>
        <a:bodyPr/>
        <a:lstStyle/>
        <a:p>
          <a:endParaRPr lang="it-IT"/>
        </a:p>
      </dgm:t>
    </dgm:pt>
    <dgm:pt modelId="{4513339A-0748-4490-BE43-DA38F4E4F2BB}" type="sibTrans" cxnId="{052C053A-45DE-473A-AF44-48D565F482F6}">
      <dgm:prSet/>
      <dgm:spPr/>
      <dgm:t>
        <a:bodyPr/>
        <a:lstStyle/>
        <a:p>
          <a:endParaRPr lang="it-IT"/>
        </a:p>
      </dgm:t>
    </dgm:pt>
    <dgm:pt modelId="{81B98E7A-8E6A-4DD1-8C34-2EC9DBD881FD}">
      <dgm:prSet/>
      <dgm:spPr/>
      <dgm:t>
        <a:bodyPr/>
        <a:lstStyle/>
        <a:p>
          <a:r>
            <a:rPr lang="it-IT" u="sng" dirty="0" smtClean="0"/>
            <a:t>limitatezza</a:t>
          </a:r>
          <a:r>
            <a:rPr lang="it-IT" dirty="0" smtClean="0"/>
            <a:t>: sono presenti in quantità inferiore al fabbisogno</a:t>
          </a:r>
        </a:p>
      </dgm:t>
    </dgm:pt>
    <dgm:pt modelId="{898A90F0-015F-4DBD-927E-0A52F835C2E8}" type="parTrans" cxnId="{EDF1FE3A-C259-40A3-A9CB-CE716EED2BA7}">
      <dgm:prSet/>
      <dgm:spPr/>
      <dgm:t>
        <a:bodyPr/>
        <a:lstStyle/>
        <a:p>
          <a:endParaRPr lang="it-IT"/>
        </a:p>
      </dgm:t>
    </dgm:pt>
    <dgm:pt modelId="{818D099D-D537-4760-870E-3E4C580394BF}" type="sibTrans" cxnId="{EDF1FE3A-C259-40A3-A9CB-CE716EED2BA7}">
      <dgm:prSet/>
      <dgm:spPr/>
      <dgm:t>
        <a:bodyPr/>
        <a:lstStyle/>
        <a:p>
          <a:endParaRPr lang="it-IT"/>
        </a:p>
      </dgm:t>
    </dgm:pt>
    <dgm:pt modelId="{A098F879-49E1-4523-B80A-AFFEAB6CD975}">
      <dgm:prSet/>
      <dgm:spPr/>
      <dgm:t>
        <a:bodyPr/>
        <a:lstStyle/>
        <a:p>
          <a:r>
            <a:rPr lang="it-IT" u="sng" dirty="0" smtClean="0"/>
            <a:t>accessibilità</a:t>
          </a:r>
          <a:r>
            <a:rPr lang="it-IT" dirty="0" smtClean="0"/>
            <a:t>: possono essere assoggettati alla potestà dell’ Uomo (le prestazioni devono essere </a:t>
          </a:r>
          <a:r>
            <a:rPr lang="it-IT" b="1" u="sng" dirty="0" smtClean="0"/>
            <a:t>possibili</a:t>
          </a:r>
          <a:r>
            <a:rPr lang="it-IT" u="none" dirty="0" smtClean="0"/>
            <a:t>:  tali che almeno alcuni soggetti possano svolgerle )</a:t>
          </a:r>
          <a:endParaRPr lang="it-IT" dirty="0" smtClean="0"/>
        </a:p>
      </dgm:t>
    </dgm:pt>
    <dgm:pt modelId="{73276BA7-7753-4E27-B78A-4C470E3B2F9A}" type="parTrans" cxnId="{B0A66147-B20A-4576-891D-7100ACDCBBC3}">
      <dgm:prSet/>
      <dgm:spPr/>
      <dgm:t>
        <a:bodyPr/>
        <a:lstStyle/>
        <a:p>
          <a:endParaRPr lang="it-IT"/>
        </a:p>
      </dgm:t>
    </dgm:pt>
    <dgm:pt modelId="{20094DE1-DBC7-4858-A760-D138EF6A07B3}" type="sibTrans" cxnId="{B0A66147-B20A-4576-891D-7100ACDCBBC3}">
      <dgm:prSet/>
      <dgm:spPr/>
      <dgm:t>
        <a:bodyPr/>
        <a:lstStyle/>
        <a:p>
          <a:endParaRPr lang="it-IT"/>
        </a:p>
      </dgm:t>
    </dgm:pt>
    <dgm:pt modelId="{97260EE7-35F1-416A-96BA-961F186C7AA2}" type="pres">
      <dgm:prSet presAssocID="{1ED352A9-53EF-4A85-88A0-A971E16693E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0EA0818-76CC-41BC-A46E-06CBEFB96799}" type="pres">
      <dgm:prSet presAssocID="{B0FA3C90-3DF1-4554-AC61-08915B56E441}" presName="parentText" presStyleLbl="node1" presStyleIdx="0" presStyleCnt="2" custScaleY="40419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AF5548-E854-45A1-A270-A760913BDC00}" type="pres">
      <dgm:prSet presAssocID="{B0FA3C90-3DF1-4554-AC61-08915B56E441}" presName="childText" presStyleLbl="revTx" presStyleIdx="0" presStyleCnt="2" custScaleY="3155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BEA556E-CFA9-42C5-9CBE-2AC6A28C1141}" type="pres">
      <dgm:prSet presAssocID="{B4866644-F2E5-468E-BCD9-979C26CCC85D}" presName="parentText" presStyleLbl="node1" presStyleIdx="1" presStyleCnt="2" custScaleY="30628" custLinFactNeighborX="1754" custLinFactNeighborY="658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DE2B9B1-32DE-44E0-88CD-8855174604CA}" type="pres">
      <dgm:prSet presAssocID="{B4866644-F2E5-468E-BCD9-979C26CCC85D}" presName="childText" presStyleLbl="revTx" presStyleIdx="1" presStyleCnt="2" custScaleY="37713" custLinFactNeighborY="-24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24916F1-D3F1-4021-8BCD-0B66F9D67702}" type="presOf" srcId="{B0FA3C90-3DF1-4554-AC61-08915B56E441}" destId="{C0EA0818-76CC-41BC-A46E-06CBEFB96799}" srcOrd="0" destOrd="0" presId="urn:microsoft.com/office/officeart/2005/8/layout/vList2"/>
    <dgm:cxn modelId="{DD535B62-0430-4DC9-A088-43EBC9C25DF8}" srcId="{B0FA3C90-3DF1-4554-AC61-08915B56E441}" destId="{9F76EA52-15B2-4B49-AA82-50EAE413A3B2}" srcOrd="0" destOrd="0" parTransId="{FDFBBCBF-7B0D-43BF-AD24-8A2966FD7F85}" sibTransId="{DED347F7-06E4-4AD6-A126-D85BAA5B4D96}"/>
    <dgm:cxn modelId="{A891645E-BE6D-43F3-AB89-97AAD66ADF83}" srcId="{1ED352A9-53EF-4A85-88A0-A971E16693E8}" destId="{B4866644-F2E5-468E-BCD9-979C26CCC85D}" srcOrd="1" destOrd="0" parTransId="{F7501FBD-335C-42F9-9262-BB993067CEDF}" sibTransId="{B8E1E140-DF13-4AC7-A847-10BFE0328F1D}"/>
    <dgm:cxn modelId="{EDF1FE3A-C259-40A3-A9CB-CE716EED2BA7}" srcId="{B4866644-F2E5-468E-BCD9-979C26CCC85D}" destId="{81B98E7A-8E6A-4DD1-8C34-2EC9DBD881FD}" srcOrd="1" destOrd="0" parTransId="{898A90F0-015F-4DBD-927E-0A52F835C2E8}" sibTransId="{818D099D-D537-4760-870E-3E4C580394BF}"/>
    <dgm:cxn modelId="{052C053A-45DE-473A-AF44-48D565F482F6}" srcId="{B0FA3C90-3DF1-4554-AC61-08915B56E441}" destId="{F4DBE5D9-6682-4459-9C57-C7B32F835C5A}" srcOrd="1" destOrd="0" parTransId="{531D5829-9277-4389-83D0-CC7B55C835F8}" sibTransId="{4513339A-0748-4490-BE43-DA38F4E4F2BB}"/>
    <dgm:cxn modelId="{B0A66147-B20A-4576-891D-7100ACDCBBC3}" srcId="{B4866644-F2E5-468E-BCD9-979C26CCC85D}" destId="{A098F879-49E1-4523-B80A-AFFEAB6CD975}" srcOrd="2" destOrd="0" parTransId="{73276BA7-7753-4E27-B78A-4C470E3B2F9A}" sibTransId="{20094DE1-DBC7-4858-A760-D138EF6A07B3}"/>
    <dgm:cxn modelId="{BE27FDA1-A355-406F-BEC8-1A1A3F225FEB}" type="presOf" srcId="{A098F879-49E1-4523-B80A-AFFEAB6CD975}" destId="{5DE2B9B1-32DE-44E0-88CD-8855174604CA}" srcOrd="0" destOrd="2" presId="urn:microsoft.com/office/officeart/2005/8/layout/vList2"/>
    <dgm:cxn modelId="{CB53CC71-5914-49B6-8AB3-ABCCA17B5217}" srcId="{B4866644-F2E5-468E-BCD9-979C26CCC85D}" destId="{B1C8F1BA-0127-4B01-B6C8-A41CE8BA02E9}" srcOrd="0" destOrd="0" parTransId="{F7BD6528-72F4-47D5-AE85-56288F3BCACB}" sibTransId="{99C13D6C-048A-4B1D-9515-BC61D5954F25}"/>
    <dgm:cxn modelId="{D6CA8964-E21F-4E3A-9196-EC3E45DC7301}" type="presOf" srcId="{B4866644-F2E5-468E-BCD9-979C26CCC85D}" destId="{1BEA556E-CFA9-42C5-9CBE-2AC6A28C1141}" srcOrd="0" destOrd="0" presId="urn:microsoft.com/office/officeart/2005/8/layout/vList2"/>
    <dgm:cxn modelId="{AC49FAF1-561A-4578-AE5B-A965639B4B14}" srcId="{1ED352A9-53EF-4A85-88A0-A971E16693E8}" destId="{B0FA3C90-3DF1-4554-AC61-08915B56E441}" srcOrd="0" destOrd="0" parTransId="{62718D9D-4B99-4F21-8DD3-739A9B53D003}" sibTransId="{5E08CC27-81ED-49BB-B4D1-4BF0F9342997}"/>
    <dgm:cxn modelId="{FD407A98-BA72-48B5-875D-73AE19AF474D}" type="presOf" srcId="{F4DBE5D9-6682-4459-9C57-C7B32F835C5A}" destId="{1EAF5548-E854-45A1-A270-A760913BDC00}" srcOrd="0" destOrd="1" presId="urn:microsoft.com/office/officeart/2005/8/layout/vList2"/>
    <dgm:cxn modelId="{6D492A25-C18C-4302-A9E0-33F1F56BE02E}" type="presOf" srcId="{81B98E7A-8E6A-4DD1-8C34-2EC9DBD881FD}" destId="{5DE2B9B1-32DE-44E0-88CD-8855174604CA}" srcOrd="0" destOrd="1" presId="urn:microsoft.com/office/officeart/2005/8/layout/vList2"/>
    <dgm:cxn modelId="{445B1550-96E4-46AF-AC45-DB1C241C5B29}" type="presOf" srcId="{B1C8F1BA-0127-4B01-B6C8-A41CE8BA02E9}" destId="{5DE2B9B1-32DE-44E0-88CD-8855174604CA}" srcOrd="0" destOrd="0" presId="urn:microsoft.com/office/officeart/2005/8/layout/vList2"/>
    <dgm:cxn modelId="{B100AC24-8845-4A31-9492-B7172668E122}" type="presOf" srcId="{9F76EA52-15B2-4B49-AA82-50EAE413A3B2}" destId="{1EAF5548-E854-45A1-A270-A760913BDC00}" srcOrd="0" destOrd="0" presId="urn:microsoft.com/office/officeart/2005/8/layout/vList2"/>
    <dgm:cxn modelId="{11FB549D-5E81-4805-9435-A209D93B8CC7}" type="presOf" srcId="{1ED352A9-53EF-4A85-88A0-A971E16693E8}" destId="{97260EE7-35F1-416A-96BA-961F186C7AA2}" srcOrd="0" destOrd="0" presId="urn:microsoft.com/office/officeart/2005/8/layout/vList2"/>
    <dgm:cxn modelId="{DAF16DA8-C894-403E-97B5-802C6B93FB91}" type="presParOf" srcId="{97260EE7-35F1-416A-96BA-961F186C7AA2}" destId="{C0EA0818-76CC-41BC-A46E-06CBEFB96799}" srcOrd="0" destOrd="0" presId="urn:microsoft.com/office/officeart/2005/8/layout/vList2"/>
    <dgm:cxn modelId="{1D0617A1-5215-49AE-9D63-F4C3848AF0D2}" type="presParOf" srcId="{97260EE7-35F1-416A-96BA-961F186C7AA2}" destId="{1EAF5548-E854-45A1-A270-A760913BDC00}" srcOrd="1" destOrd="0" presId="urn:microsoft.com/office/officeart/2005/8/layout/vList2"/>
    <dgm:cxn modelId="{4DC6DF6D-AD89-4757-936E-05FC1AB0CDD7}" type="presParOf" srcId="{97260EE7-35F1-416A-96BA-961F186C7AA2}" destId="{1BEA556E-CFA9-42C5-9CBE-2AC6A28C1141}" srcOrd="2" destOrd="0" presId="urn:microsoft.com/office/officeart/2005/8/layout/vList2"/>
    <dgm:cxn modelId="{C4760958-2117-4122-94D9-891A6C6253C7}" type="presParOf" srcId="{97260EE7-35F1-416A-96BA-961F186C7AA2}" destId="{5DE2B9B1-32DE-44E0-88CD-8855174604C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1BA231-621A-42C9-B727-B2F8BED9982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9886D2C-7ADF-4A3B-946F-BAA2C43ED504}">
      <dgm:prSet phldrT="[Testo]" custT="1"/>
      <dgm:spPr/>
      <dgm:t>
        <a:bodyPr/>
        <a:lstStyle/>
        <a:p>
          <a:r>
            <a:rPr lang="it-IT" sz="2800" b="1" dirty="0" smtClean="0"/>
            <a:t>IMMOBILI</a:t>
          </a:r>
          <a:endParaRPr lang="it-IT" sz="2800" b="1" dirty="0"/>
        </a:p>
      </dgm:t>
    </dgm:pt>
    <dgm:pt modelId="{DFE64901-1A85-4268-964E-1F386691417B}" type="parTrans" cxnId="{DDB8FBF4-1495-4367-9CEA-94E87A0AC449}">
      <dgm:prSet/>
      <dgm:spPr/>
      <dgm:t>
        <a:bodyPr/>
        <a:lstStyle/>
        <a:p>
          <a:endParaRPr lang="it-IT"/>
        </a:p>
      </dgm:t>
    </dgm:pt>
    <dgm:pt modelId="{0F528A3D-5450-46C5-BE5A-2163E6D56E02}" type="sibTrans" cxnId="{DDB8FBF4-1495-4367-9CEA-94E87A0AC449}">
      <dgm:prSet/>
      <dgm:spPr/>
      <dgm:t>
        <a:bodyPr/>
        <a:lstStyle/>
        <a:p>
          <a:endParaRPr lang="it-IT"/>
        </a:p>
      </dgm:t>
    </dgm:pt>
    <dgm:pt modelId="{06B644D2-E54C-49A5-A573-885FFCED8114}">
      <dgm:prSet phldrT="[Testo]" custT="1"/>
      <dgm:spPr/>
      <dgm:t>
        <a:bodyPr/>
        <a:lstStyle/>
        <a:p>
          <a:r>
            <a:rPr lang="it-IT" sz="2800" b="1" dirty="0" smtClean="0"/>
            <a:t>MOBILI</a:t>
          </a:r>
        </a:p>
      </dgm:t>
    </dgm:pt>
    <dgm:pt modelId="{60EE0328-EDE6-41EF-B7E4-7F1BB0B3F308}" type="parTrans" cxnId="{BA1D2CDA-6530-46E1-89CC-D03337915146}">
      <dgm:prSet/>
      <dgm:spPr/>
      <dgm:t>
        <a:bodyPr/>
        <a:lstStyle/>
        <a:p>
          <a:endParaRPr lang="it-IT"/>
        </a:p>
      </dgm:t>
    </dgm:pt>
    <dgm:pt modelId="{5789C211-2C05-4505-8888-62FF15F7A864}" type="sibTrans" cxnId="{BA1D2CDA-6530-46E1-89CC-D03337915146}">
      <dgm:prSet/>
      <dgm:spPr/>
      <dgm:t>
        <a:bodyPr/>
        <a:lstStyle/>
        <a:p>
          <a:endParaRPr lang="it-IT"/>
        </a:p>
      </dgm:t>
    </dgm:pt>
    <dgm:pt modelId="{532AEADC-2060-417A-9DDF-95C4A55C8193}">
      <dgm:prSet phldrT="[Testo]" custT="1"/>
      <dgm:spPr/>
      <dgm:t>
        <a:bodyPr/>
        <a:lstStyle/>
        <a:p>
          <a:r>
            <a:rPr lang="it-IT" sz="2800" b="1" dirty="0" smtClean="0"/>
            <a:t>MOBILI REGISTRATI</a:t>
          </a:r>
        </a:p>
      </dgm:t>
    </dgm:pt>
    <dgm:pt modelId="{593CDB9B-B7E8-498E-A922-5C3D3421B8B3}" type="parTrans" cxnId="{B872F443-22E8-4BBF-88E2-6FF7E3E11A32}">
      <dgm:prSet/>
      <dgm:spPr/>
      <dgm:t>
        <a:bodyPr/>
        <a:lstStyle/>
        <a:p>
          <a:endParaRPr lang="it-IT"/>
        </a:p>
      </dgm:t>
    </dgm:pt>
    <dgm:pt modelId="{39619042-5EAD-4AAB-AEAD-649B8C1FEE4F}" type="sibTrans" cxnId="{B872F443-22E8-4BBF-88E2-6FF7E3E11A32}">
      <dgm:prSet/>
      <dgm:spPr/>
      <dgm:t>
        <a:bodyPr/>
        <a:lstStyle/>
        <a:p>
          <a:endParaRPr lang="it-IT"/>
        </a:p>
      </dgm:t>
    </dgm:pt>
    <dgm:pt modelId="{B3CBBC9E-B91A-40F8-9E4C-E0177FE8C481}">
      <dgm:prSet custT="1"/>
      <dgm:spPr/>
      <dgm:t>
        <a:bodyPr lIns="72000" tIns="180000" rIns="72000" bIns="72000" anchor="b" anchorCtr="0"/>
        <a:lstStyle/>
        <a:p>
          <a:r>
            <a:rPr lang="it-IT" sz="1800" b="1" u="sng" dirty="0" smtClean="0"/>
            <a:t>Il suolo</a:t>
          </a:r>
          <a:r>
            <a:rPr lang="it-IT" sz="1800" dirty="0" smtClean="0"/>
            <a:t>: sorgenti, corsi d’acqua, alberi, edifici, costruzioni; </a:t>
          </a:r>
          <a:r>
            <a:rPr lang="it-IT" sz="1800" b="1" u="sng" dirty="0" smtClean="0"/>
            <a:t>tutto ciò che è stabilmente inserito nel suolo</a:t>
          </a:r>
          <a:r>
            <a:rPr lang="it-IT" sz="1800" dirty="0" smtClean="0"/>
            <a:t>; non si può spostare senza alterarne forma e sostanza. </a:t>
          </a:r>
          <a:r>
            <a:rPr lang="it-IT" sz="1800" b="1" dirty="0" smtClean="0"/>
            <a:t>Hanno </a:t>
          </a:r>
          <a:r>
            <a:rPr lang="it-IT" sz="1800" b="1" u="sng" dirty="0" smtClean="0"/>
            <a:t>regole giuridiche più rigorose </a:t>
          </a:r>
          <a:r>
            <a:rPr lang="it-IT" sz="1800" b="1" dirty="0" smtClean="0"/>
            <a:t>di quelli mobili</a:t>
          </a:r>
          <a:r>
            <a:rPr lang="it-IT" sz="1800" dirty="0" smtClean="0"/>
            <a:t>: i contratti di vendita devono avere </a:t>
          </a:r>
          <a:r>
            <a:rPr lang="it-IT" sz="1800" b="1" dirty="0" smtClean="0"/>
            <a:t>la </a:t>
          </a:r>
          <a:r>
            <a:rPr lang="it-IT" sz="1800" b="1" u="sng" dirty="0" smtClean="0"/>
            <a:t>forma scritta</a:t>
          </a:r>
          <a:r>
            <a:rPr lang="it-IT" sz="1800" dirty="0" smtClean="0"/>
            <a:t> ed essere </a:t>
          </a:r>
          <a:r>
            <a:rPr lang="it-IT" sz="1800" b="1" dirty="0" smtClean="0"/>
            <a:t>trascritti sui </a:t>
          </a:r>
          <a:r>
            <a:rPr lang="it-IT" sz="1800" b="1" u="sng" dirty="0" smtClean="0"/>
            <a:t>registri immobiliari</a:t>
          </a:r>
          <a:r>
            <a:rPr lang="it-IT" sz="1800" dirty="0" smtClean="0"/>
            <a:t>)</a:t>
          </a:r>
          <a:endParaRPr lang="it-IT" sz="1800" dirty="0"/>
        </a:p>
      </dgm:t>
    </dgm:pt>
    <dgm:pt modelId="{57A407E5-4074-452B-BD65-DC02F330E94F}" type="parTrans" cxnId="{DAB82C57-DCBD-4EF7-B39B-F11FC1CDA26D}">
      <dgm:prSet/>
      <dgm:spPr/>
      <dgm:t>
        <a:bodyPr/>
        <a:lstStyle/>
        <a:p>
          <a:endParaRPr lang="it-IT"/>
        </a:p>
      </dgm:t>
    </dgm:pt>
    <dgm:pt modelId="{42679B86-AC0A-4835-AD86-A3266E329313}" type="sibTrans" cxnId="{DAB82C57-DCBD-4EF7-B39B-F11FC1CDA26D}">
      <dgm:prSet/>
      <dgm:spPr/>
      <dgm:t>
        <a:bodyPr/>
        <a:lstStyle/>
        <a:p>
          <a:endParaRPr lang="it-IT"/>
        </a:p>
      </dgm:t>
    </dgm:pt>
    <dgm:pt modelId="{0A868E42-DF48-4A89-AB6C-317883A58836}">
      <dgm:prSet custT="1"/>
      <dgm:spPr/>
      <dgm:t>
        <a:bodyPr lIns="72000" tIns="216000" rIns="72000" bIns="72000" anchor="b" anchorCtr="0"/>
        <a:lstStyle/>
        <a:p>
          <a:r>
            <a:rPr lang="it-IT" sz="1800" b="1" u="sng" dirty="0" smtClean="0"/>
            <a:t>tutti i beni che non sono immobili</a:t>
          </a:r>
          <a:r>
            <a:rPr lang="it-IT" sz="1800" b="1" dirty="0" smtClean="0"/>
            <a:t> </a:t>
          </a:r>
          <a:r>
            <a:rPr lang="it-IT" sz="1800" dirty="0" smtClean="0"/>
            <a:t>(anche le energie naturali con valore economico); hanno regole  giuridiche  meno rigorose; possono essere venduti senza contratto scritto</a:t>
          </a:r>
          <a:endParaRPr lang="it-IT" sz="1800" dirty="0"/>
        </a:p>
      </dgm:t>
    </dgm:pt>
    <dgm:pt modelId="{1D768F22-A589-4D24-988C-664521193A36}" type="parTrans" cxnId="{EF7890B7-4DA9-44EC-98FB-09B20BC44958}">
      <dgm:prSet/>
      <dgm:spPr/>
      <dgm:t>
        <a:bodyPr/>
        <a:lstStyle/>
        <a:p>
          <a:endParaRPr lang="it-IT"/>
        </a:p>
      </dgm:t>
    </dgm:pt>
    <dgm:pt modelId="{6DE08CA3-5B85-401D-8AC8-D73E5FDEDC92}" type="sibTrans" cxnId="{EF7890B7-4DA9-44EC-98FB-09B20BC44958}">
      <dgm:prSet/>
      <dgm:spPr/>
      <dgm:t>
        <a:bodyPr/>
        <a:lstStyle/>
        <a:p>
          <a:endParaRPr lang="it-IT"/>
        </a:p>
      </dgm:t>
    </dgm:pt>
    <dgm:pt modelId="{396C90F3-41E2-4F83-A539-65FF3B452311}">
      <dgm:prSet custT="1"/>
      <dgm:spPr/>
      <dgm:t>
        <a:bodyPr/>
        <a:lstStyle/>
        <a:p>
          <a:r>
            <a:rPr lang="it-IT" sz="1800" dirty="0" smtClean="0"/>
            <a:t>navi, aeromobili, autoveicoli...  tutti i veicoli a motore. Sono disciplinati in modo simile ai beni immobili per quanto riguarda la </a:t>
          </a:r>
          <a:r>
            <a:rPr lang="it-IT" sz="1800" u="sng" dirty="0" smtClean="0"/>
            <a:t>forma scritta e trascrizione della vendita </a:t>
          </a:r>
          <a:r>
            <a:rPr lang="it-IT" sz="1800" dirty="0" smtClean="0"/>
            <a:t>e alcune altre caratteristiche</a:t>
          </a:r>
          <a:endParaRPr lang="it-IT" sz="1800" dirty="0"/>
        </a:p>
      </dgm:t>
    </dgm:pt>
    <dgm:pt modelId="{96CB1A96-0875-406B-A857-45D92BC3F71E}" type="parTrans" cxnId="{A6548441-3F0B-4FF4-A50D-440C0423305E}">
      <dgm:prSet/>
      <dgm:spPr/>
      <dgm:t>
        <a:bodyPr/>
        <a:lstStyle/>
        <a:p>
          <a:endParaRPr lang="it-IT"/>
        </a:p>
      </dgm:t>
    </dgm:pt>
    <dgm:pt modelId="{A4F7C89A-6F99-46DE-BBFB-1820A60C80B6}" type="sibTrans" cxnId="{A6548441-3F0B-4FF4-A50D-440C0423305E}">
      <dgm:prSet/>
      <dgm:spPr/>
      <dgm:t>
        <a:bodyPr/>
        <a:lstStyle/>
        <a:p>
          <a:endParaRPr lang="it-IT"/>
        </a:p>
      </dgm:t>
    </dgm:pt>
    <dgm:pt modelId="{6366C842-DF1E-4E9C-9011-B057648F88A6}" type="pres">
      <dgm:prSet presAssocID="{F51BA231-621A-42C9-B727-B2F8BED9982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7D2E22A-F53C-444D-94F6-F8A149436B7A}" type="pres">
      <dgm:prSet presAssocID="{99886D2C-7ADF-4A3B-946F-BAA2C43ED504}" presName="parentLin" presStyleCnt="0"/>
      <dgm:spPr/>
    </dgm:pt>
    <dgm:pt modelId="{0E02A2C3-59AC-4092-9B5C-B5DC5FD426DB}" type="pres">
      <dgm:prSet presAssocID="{99886D2C-7ADF-4A3B-946F-BAA2C43ED504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A47EA234-318F-45D9-BAB9-559D71480334}" type="pres">
      <dgm:prSet presAssocID="{99886D2C-7ADF-4A3B-946F-BAA2C43ED504}" presName="parentText" presStyleLbl="node1" presStyleIdx="0" presStyleCnt="3" custScaleX="42858" custScaleY="28241" custLinFactNeighborX="-100000" custLinFactNeighborY="-48259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8D2660A-3B50-410D-BCD9-CA991C14D1F4}" type="pres">
      <dgm:prSet presAssocID="{99886D2C-7ADF-4A3B-946F-BAA2C43ED504}" presName="negativeSpace" presStyleCnt="0"/>
      <dgm:spPr/>
    </dgm:pt>
    <dgm:pt modelId="{6CF11B95-3211-4E42-8FC7-717264FCE8F8}" type="pres">
      <dgm:prSet presAssocID="{99886D2C-7ADF-4A3B-946F-BAA2C43ED504}" presName="childText" presStyleLbl="conFgAcc1" presStyleIdx="0" presStyleCnt="3" custLinFactY="-9615" custLinFactNeighborY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B308EAF-A90A-4CA8-87E9-FC32DA10835A}" type="pres">
      <dgm:prSet presAssocID="{0F528A3D-5450-46C5-BE5A-2163E6D56E02}" presName="spaceBetweenRectangles" presStyleCnt="0"/>
      <dgm:spPr/>
    </dgm:pt>
    <dgm:pt modelId="{0106CD03-1001-4FC8-B84D-223DA5FD0D56}" type="pres">
      <dgm:prSet presAssocID="{06B644D2-E54C-49A5-A573-885FFCED8114}" presName="parentLin" presStyleCnt="0"/>
      <dgm:spPr/>
    </dgm:pt>
    <dgm:pt modelId="{C5D287DE-A9DB-4616-A165-F5A533C8DAAC}" type="pres">
      <dgm:prSet presAssocID="{06B644D2-E54C-49A5-A573-885FFCED8114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E160DE54-59F4-427F-92D4-DFBD513CB9D1}" type="pres">
      <dgm:prSet presAssocID="{06B644D2-E54C-49A5-A573-885FFCED8114}" presName="parentText" presStyleLbl="node1" presStyleIdx="1" presStyleCnt="3" custScaleX="28572" custScaleY="24491" custLinFactNeighborX="-64286" custLinFactNeighborY="-3564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006B955-D3AC-4725-8A7A-1742506EDD56}" type="pres">
      <dgm:prSet presAssocID="{06B644D2-E54C-49A5-A573-885FFCED8114}" presName="negativeSpace" presStyleCnt="0"/>
      <dgm:spPr/>
    </dgm:pt>
    <dgm:pt modelId="{BEBD58AE-9C41-4992-AD64-5EEBCC8E3E96}" type="pres">
      <dgm:prSet presAssocID="{06B644D2-E54C-49A5-A573-885FFCED8114}" presName="childText" presStyleLbl="conFgAcc1" presStyleIdx="1" presStyleCnt="3" custScaleX="78571" custScaleY="53987" custLinFactNeighborX="23214" custLinFactNeighborY="-246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BDE0138-3FF0-4BE3-9D13-BC733C9ACF4E}" type="pres">
      <dgm:prSet presAssocID="{5789C211-2C05-4505-8888-62FF15F7A864}" presName="spaceBetweenRectangles" presStyleCnt="0"/>
      <dgm:spPr/>
    </dgm:pt>
    <dgm:pt modelId="{3A30E9F4-2D3A-40E0-9E96-0EE5C548F68F}" type="pres">
      <dgm:prSet presAssocID="{532AEADC-2060-417A-9DDF-95C4A55C8193}" presName="parentLin" presStyleCnt="0"/>
      <dgm:spPr/>
    </dgm:pt>
    <dgm:pt modelId="{484AEBCD-A9DF-4ADE-B23D-266404788617}" type="pres">
      <dgm:prSet presAssocID="{532AEADC-2060-417A-9DDF-95C4A55C8193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A98620FE-DFE4-488D-AB50-87648B158D14}" type="pres">
      <dgm:prSet presAssocID="{532AEADC-2060-417A-9DDF-95C4A55C8193}" presName="parentText" presStyleLbl="node1" presStyleIdx="2" presStyleCnt="3" custScaleX="63265" custScaleY="21340" custLinFactNeighborX="-100000" custLinFactNeighborY="-1324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6ACC670-F070-406D-8B4C-C4FCE98C06B9}" type="pres">
      <dgm:prSet presAssocID="{532AEADC-2060-417A-9DDF-95C4A55C8193}" presName="negativeSpace" presStyleCnt="0"/>
      <dgm:spPr/>
    </dgm:pt>
    <dgm:pt modelId="{FC730623-3417-4FDF-801E-6A638089984C}" type="pres">
      <dgm:prSet presAssocID="{532AEADC-2060-417A-9DDF-95C4A55C8193}" presName="childText" presStyleLbl="conFgAcc1" presStyleIdx="2" presStyleCnt="3" custScaleY="51846" custLinFactNeighborY="8545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872F443-22E8-4BBF-88E2-6FF7E3E11A32}" srcId="{F51BA231-621A-42C9-B727-B2F8BED99823}" destId="{532AEADC-2060-417A-9DDF-95C4A55C8193}" srcOrd="2" destOrd="0" parTransId="{593CDB9B-B7E8-498E-A922-5C3D3421B8B3}" sibTransId="{39619042-5EAD-4AAB-AEAD-649B8C1FEE4F}"/>
    <dgm:cxn modelId="{86642520-99AD-4960-B05E-B6E501528F44}" type="presOf" srcId="{F51BA231-621A-42C9-B727-B2F8BED99823}" destId="{6366C842-DF1E-4E9C-9011-B057648F88A6}" srcOrd="0" destOrd="0" presId="urn:microsoft.com/office/officeart/2005/8/layout/list1"/>
    <dgm:cxn modelId="{6AA57A3B-5F2E-480F-AD73-1021875152AC}" type="presOf" srcId="{532AEADC-2060-417A-9DDF-95C4A55C8193}" destId="{A98620FE-DFE4-488D-AB50-87648B158D14}" srcOrd="1" destOrd="0" presId="urn:microsoft.com/office/officeart/2005/8/layout/list1"/>
    <dgm:cxn modelId="{FB87CC2A-C474-45E1-B6E8-4F13DB3C72F1}" type="presOf" srcId="{06B644D2-E54C-49A5-A573-885FFCED8114}" destId="{E160DE54-59F4-427F-92D4-DFBD513CB9D1}" srcOrd="1" destOrd="0" presId="urn:microsoft.com/office/officeart/2005/8/layout/list1"/>
    <dgm:cxn modelId="{B4C42F36-6072-47F8-82FE-2751B20CED71}" type="presOf" srcId="{99886D2C-7ADF-4A3B-946F-BAA2C43ED504}" destId="{0E02A2C3-59AC-4092-9B5C-B5DC5FD426DB}" srcOrd="0" destOrd="0" presId="urn:microsoft.com/office/officeart/2005/8/layout/list1"/>
    <dgm:cxn modelId="{C969AA81-9C7E-42C7-9140-EE632872A5AE}" type="presOf" srcId="{99886D2C-7ADF-4A3B-946F-BAA2C43ED504}" destId="{A47EA234-318F-45D9-BAB9-559D71480334}" srcOrd="1" destOrd="0" presId="urn:microsoft.com/office/officeart/2005/8/layout/list1"/>
    <dgm:cxn modelId="{DDB8FBF4-1495-4367-9CEA-94E87A0AC449}" srcId="{F51BA231-621A-42C9-B727-B2F8BED99823}" destId="{99886D2C-7ADF-4A3B-946F-BAA2C43ED504}" srcOrd="0" destOrd="0" parTransId="{DFE64901-1A85-4268-964E-1F386691417B}" sibTransId="{0F528A3D-5450-46C5-BE5A-2163E6D56E02}"/>
    <dgm:cxn modelId="{BA1D2CDA-6530-46E1-89CC-D03337915146}" srcId="{F51BA231-621A-42C9-B727-B2F8BED99823}" destId="{06B644D2-E54C-49A5-A573-885FFCED8114}" srcOrd="1" destOrd="0" parTransId="{60EE0328-EDE6-41EF-B7E4-7F1BB0B3F308}" sibTransId="{5789C211-2C05-4505-8888-62FF15F7A864}"/>
    <dgm:cxn modelId="{0A6E2F1E-FB03-4D88-A8CA-9DC58F852F79}" type="presOf" srcId="{06B644D2-E54C-49A5-A573-885FFCED8114}" destId="{C5D287DE-A9DB-4616-A165-F5A533C8DAAC}" srcOrd="0" destOrd="0" presId="urn:microsoft.com/office/officeart/2005/8/layout/list1"/>
    <dgm:cxn modelId="{A6548441-3F0B-4FF4-A50D-440C0423305E}" srcId="{532AEADC-2060-417A-9DDF-95C4A55C8193}" destId="{396C90F3-41E2-4F83-A539-65FF3B452311}" srcOrd="0" destOrd="0" parTransId="{96CB1A96-0875-406B-A857-45D92BC3F71E}" sibTransId="{A4F7C89A-6F99-46DE-BBFB-1820A60C80B6}"/>
    <dgm:cxn modelId="{F60E99A6-F38B-4431-95A3-C805F4D8FADC}" type="presOf" srcId="{B3CBBC9E-B91A-40F8-9E4C-E0177FE8C481}" destId="{6CF11B95-3211-4E42-8FC7-717264FCE8F8}" srcOrd="0" destOrd="0" presId="urn:microsoft.com/office/officeart/2005/8/layout/list1"/>
    <dgm:cxn modelId="{EF7890B7-4DA9-44EC-98FB-09B20BC44958}" srcId="{06B644D2-E54C-49A5-A573-885FFCED8114}" destId="{0A868E42-DF48-4A89-AB6C-317883A58836}" srcOrd="0" destOrd="0" parTransId="{1D768F22-A589-4D24-988C-664521193A36}" sibTransId="{6DE08CA3-5B85-401D-8AC8-D73E5FDEDC92}"/>
    <dgm:cxn modelId="{0D851F6B-0551-43FE-AC55-0F11A28CB7C4}" type="presOf" srcId="{532AEADC-2060-417A-9DDF-95C4A55C8193}" destId="{484AEBCD-A9DF-4ADE-B23D-266404788617}" srcOrd="0" destOrd="0" presId="urn:microsoft.com/office/officeart/2005/8/layout/list1"/>
    <dgm:cxn modelId="{DAB82C57-DCBD-4EF7-B39B-F11FC1CDA26D}" srcId="{99886D2C-7ADF-4A3B-946F-BAA2C43ED504}" destId="{B3CBBC9E-B91A-40F8-9E4C-E0177FE8C481}" srcOrd="0" destOrd="0" parTransId="{57A407E5-4074-452B-BD65-DC02F330E94F}" sibTransId="{42679B86-AC0A-4835-AD86-A3266E329313}"/>
    <dgm:cxn modelId="{64C516F3-5083-4FD8-8CAC-77998C070B51}" type="presOf" srcId="{396C90F3-41E2-4F83-A539-65FF3B452311}" destId="{FC730623-3417-4FDF-801E-6A638089984C}" srcOrd="0" destOrd="0" presId="urn:microsoft.com/office/officeart/2005/8/layout/list1"/>
    <dgm:cxn modelId="{E6646D97-EC79-45B9-9ADC-4182497806AF}" type="presOf" srcId="{0A868E42-DF48-4A89-AB6C-317883A58836}" destId="{BEBD58AE-9C41-4992-AD64-5EEBCC8E3E96}" srcOrd="0" destOrd="0" presId="urn:microsoft.com/office/officeart/2005/8/layout/list1"/>
    <dgm:cxn modelId="{26CB9D50-8CDE-4984-BE27-CD0E96DB5E27}" type="presParOf" srcId="{6366C842-DF1E-4E9C-9011-B057648F88A6}" destId="{57D2E22A-F53C-444D-94F6-F8A149436B7A}" srcOrd="0" destOrd="0" presId="urn:microsoft.com/office/officeart/2005/8/layout/list1"/>
    <dgm:cxn modelId="{E94CDAF4-6A94-4103-ABAC-C652ECA85373}" type="presParOf" srcId="{57D2E22A-F53C-444D-94F6-F8A149436B7A}" destId="{0E02A2C3-59AC-4092-9B5C-B5DC5FD426DB}" srcOrd="0" destOrd="0" presId="urn:microsoft.com/office/officeart/2005/8/layout/list1"/>
    <dgm:cxn modelId="{2C74FCEC-F684-48F4-960A-4BF37706808E}" type="presParOf" srcId="{57D2E22A-F53C-444D-94F6-F8A149436B7A}" destId="{A47EA234-318F-45D9-BAB9-559D71480334}" srcOrd="1" destOrd="0" presId="urn:microsoft.com/office/officeart/2005/8/layout/list1"/>
    <dgm:cxn modelId="{DD12D1A5-BB97-4C3D-A4C8-ED6F03C043F3}" type="presParOf" srcId="{6366C842-DF1E-4E9C-9011-B057648F88A6}" destId="{E8D2660A-3B50-410D-BCD9-CA991C14D1F4}" srcOrd="1" destOrd="0" presId="urn:microsoft.com/office/officeart/2005/8/layout/list1"/>
    <dgm:cxn modelId="{D6A3E028-B141-4A99-9C52-929633A4EFF4}" type="presParOf" srcId="{6366C842-DF1E-4E9C-9011-B057648F88A6}" destId="{6CF11B95-3211-4E42-8FC7-717264FCE8F8}" srcOrd="2" destOrd="0" presId="urn:microsoft.com/office/officeart/2005/8/layout/list1"/>
    <dgm:cxn modelId="{B8926E3F-1907-49FE-A12F-9F124EB1D07D}" type="presParOf" srcId="{6366C842-DF1E-4E9C-9011-B057648F88A6}" destId="{0B308EAF-A90A-4CA8-87E9-FC32DA10835A}" srcOrd="3" destOrd="0" presId="urn:microsoft.com/office/officeart/2005/8/layout/list1"/>
    <dgm:cxn modelId="{A84167B3-837E-45B7-A014-D54CE792010F}" type="presParOf" srcId="{6366C842-DF1E-4E9C-9011-B057648F88A6}" destId="{0106CD03-1001-4FC8-B84D-223DA5FD0D56}" srcOrd="4" destOrd="0" presId="urn:microsoft.com/office/officeart/2005/8/layout/list1"/>
    <dgm:cxn modelId="{EE87B483-2AFD-4C4F-94BA-22B278E860D7}" type="presParOf" srcId="{0106CD03-1001-4FC8-B84D-223DA5FD0D56}" destId="{C5D287DE-A9DB-4616-A165-F5A533C8DAAC}" srcOrd="0" destOrd="0" presId="urn:microsoft.com/office/officeart/2005/8/layout/list1"/>
    <dgm:cxn modelId="{893E6922-0382-456A-B5EE-14CAE42D3089}" type="presParOf" srcId="{0106CD03-1001-4FC8-B84D-223DA5FD0D56}" destId="{E160DE54-59F4-427F-92D4-DFBD513CB9D1}" srcOrd="1" destOrd="0" presId="urn:microsoft.com/office/officeart/2005/8/layout/list1"/>
    <dgm:cxn modelId="{D4DD7549-40FC-474F-9417-DD2CCDC0B5B5}" type="presParOf" srcId="{6366C842-DF1E-4E9C-9011-B057648F88A6}" destId="{8006B955-D3AC-4725-8A7A-1742506EDD56}" srcOrd="5" destOrd="0" presId="urn:microsoft.com/office/officeart/2005/8/layout/list1"/>
    <dgm:cxn modelId="{598A5BE9-7E91-4630-9FF4-1F2ADB170004}" type="presParOf" srcId="{6366C842-DF1E-4E9C-9011-B057648F88A6}" destId="{BEBD58AE-9C41-4992-AD64-5EEBCC8E3E96}" srcOrd="6" destOrd="0" presId="urn:microsoft.com/office/officeart/2005/8/layout/list1"/>
    <dgm:cxn modelId="{3602987F-1490-4481-AA4B-11CB90CF466F}" type="presParOf" srcId="{6366C842-DF1E-4E9C-9011-B057648F88A6}" destId="{EBDE0138-3FF0-4BE3-9D13-BC733C9ACF4E}" srcOrd="7" destOrd="0" presId="urn:microsoft.com/office/officeart/2005/8/layout/list1"/>
    <dgm:cxn modelId="{20F415CB-23F7-4D8D-974E-B618465B1B2D}" type="presParOf" srcId="{6366C842-DF1E-4E9C-9011-B057648F88A6}" destId="{3A30E9F4-2D3A-40E0-9E96-0EE5C548F68F}" srcOrd="8" destOrd="0" presId="urn:microsoft.com/office/officeart/2005/8/layout/list1"/>
    <dgm:cxn modelId="{A4FEDB45-2B93-465D-9AD0-DCECD134CDAE}" type="presParOf" srcId="{3A30E9F4-2D3A-40E0-9E96-0EE5C548F68F}" destId="{484AEBCD-A9DF-4ADE-B23D-266404788617}" srcOrd="0" destOrd="0" presId="urn:microsoft.com/office/officeart/2005/8/layout/list1"/>
    <dgm:cxn modelId="{C29EDF18-585C-4B90-9DEB-1E3BAA179837}" type="presParOf" srcId="{3A30E9F4-2D3A-40E0-9E96-0EE5C548F68F}" destId="{A98620FE-DFE4-488D-AB50-87648B158D14}" srcOrd="1" destOrd="0" presId="urn:microsoft.com/office/officeart/2005/8/layout/list1"/>
    <dgm:cxn modelId="{AF386263-3298-4B71-9C83-19462BBC753C}" type="presParOf" srcId="{6366C842-DF1E-4E9C-9011-B057648F88A6}" destId="{66ACC670-F070-406D-8B4C-C4FCE98C06B9}" srcOrd="9" destOrd="0" presId="urn:microsoft.com/office/officeart/2005/8/layout/list1"/>
    <dgm:cxn modelId="{D4DB4D32-99E9-4EDB-AC76-365156EB2DB8}" type="presParOf" srcId="{6366C842-DF1E-4E9C-9011-B057648F88A6}" destId="{FC730623-3417-4FDF-801E-6A638089984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EA0818-76CC-41BC-A46E-06CBEFB96799}">
      <dsp:nvSpPr>
        <dsp:cNvPr id="0" name=""/>
        <dsp:cNvSpPr/>
      </dsp:nvSpPr>
      <dsp:spPr>
        <a:xfrm>
          <a:off x="0" y="48903"/>
          <a:ext cx="8208912" cy="7396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b="1" kern="1200" dirty="0" smtClean="0"/>
            <a:t>GLI OGGETTI DEL DIRITTO: BENI E PRESTAZIONI</a:t>
          </a:r>
          <a:endParaRPr lang="it-IT" sz="2300" b="1" kern="1200" dirty="0"/>
        </a:p>
      </dsp:txBody>
      <dsp:txXfrm>
        <a:off x="0" y="48903"/>
        <a:ext cx="8208912" cy="739619"/>
      </dsp:txXfrm>
    </dsp:sp>
    <dsp:sp modelId="{1EAF5548-E854-45A1-A270-A760913BDC00}">
      <dsp:nvSpPr>
        <dsp:cNvPr id="0" name=""/>
        <dsp:cNvSpPr/>
      </dsp:nvSpPr>
      <dsp:spPr>
        <a:xfrm>
          <a:off x="0" y="788522"/>
          <a:ext cx="8208912" cy="1502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33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/>
            <a:t>BENE: qualunque cosa su cui l’uomo possa esercitare il suo potere e utilizzarla per soddisfare i suoi bisogni. 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/>
            <a:t>PRESTAZIONE: qualunque attività svolta da un soggetto per soddisfare i bisogni di altri soggetti  (Esempi: la visita di un medico, la riparazione del rubinetto di casa fatta dall’idraulico, la lezione di un insegnante … ) </a:t>
          </a:r>
          <a:endParaRPr lang="it-IT" sz="1800" kern="1200" dirty="0"/>
        </a:p>
      </dsp:txBody>
      <dsp:txXfrm>
        <a:off x="0" y="788522"/>
        <a:ext cx="8208912" cy="1502523"/>
      </dsp:txXfrm>
    </dsp:sp>
    <dsp:sp modelId="{1BEA556E-CFA9-42C5-9CBE-2AC6A28C1141}">
      <dsp:nvSpPr>
        <dsp:cNvPr id="0" name=""/>
        <dsp:cNvSpPr/>
      </dsp:nvSpPr>
      <dsp:spPr>
        <a:xfrm>
          <a:off x="0" y="2319867"/>
          <a:ext cx="8208912" cy="5604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 smtClean="0"/>
            <a:t>CARATTERI DEI BENI </a:t>
          </a:r>
          <a:endParaRPr lang="it-IT" sz="2300" kern="1200" dirty="0"/>
        </a:p>
      </dsp:txBody>
      <dsp:txXfrm>
        <a:off x="0" y="2319867"/>
        <a:ext cx="8208912" cy="560455"/>
      </dsp:txXfrm>
    </dsp:sp>
    <dsp:sp modelId="{5DE2B9B1-32DE-44E0-88CD-8855174604CA}">
      <dsp:nvSpPr>
        <dsp:cNvPr id="0" name=""/>
        <dsp:cNvSpPr/>
      </dsp:nvSpPr>
      <dsp:spPr>
        <a:xfrm>
          <a:off x="0" y="2846982"/>
          <a:ext cx="8208912" cy="1651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33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u="sng" kern="1200" dirty="0" smtClean="0"/>
            <a:t>utilità</a:t>
          </a:r>
          <a:r>
            <a:rPr lang="it-IT" sz="1800" kern="1200" dirty="0" smtClean="0"/>
            <a:t>: possono soddisfare i bisogni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u="sng" kern="1200" dirty="0" smtClean="0"/>
            <a:t>limitatezza</a:t>
          </a:r>
          <a:r>
            <a:rPr lang="it-IT" sz="1800" kern="1200" dirty="0" smtClean="0"/>
            <a:t>: sono presenti in quantità inferiore al fabbisogno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u="sng" kern="1200" dirty="0" smtClean="0"/>
            <a:t>accessibilità</a:t>
          </a:r>
          <a:r>
            <a:rPr lang="it-IT" sz="1800" kern="1200" dirty="0" smtClean="0"/>
            <a:t>: possono essere assoggettati alla potestà dell’ Uomo (le prestazioni devono essere </a:t>
          </a:r>
          <a:r>
            <a:rPr lang="it-IT" sz="1800" b="1" u="sng" kern="1200" dirty="0" smtClean="0"/>
            <a:t>possibili</a:t>
          </a:r>
          <a:r>
            <a:rPr lang="it-IT" sz="1800" u="none" kern="1200" dirty="0" smtClean="0"/>
            <a:t>:  tali che almeno alcuni soggetti possano svolgerle )</a:t>
          </a:r>
          <a:endParaRPr lang="it-IT" sz="1800" kern="1200" dirty="0" smtClean="0"/>
        </a:p>
      </dsp:txBody>
      <dsp:txXfrm>
        <a:off x="0" y="2846982"/>
        <a:ext cx="8208912" cy="16518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F11B95-3211-4E42-8FC7-717264FCE8F8}">
      <dsp:nvSpPr>
        <dsp:cNvPr id="0" name=""/>
        <dsp:cNvSpPr/>
      </dsp:nvSpPr>
      <dsp:spPr>
        <a:xfrm>
          <a:off x="0" y="0"/>
          <a:ext cx="8064896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00" tIns="180000" rIns="72000" bIns="72000" numCol="1" spcCol="1270" anchor="b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u="sng" kern="1200" dirty="0" smtClean="0"/>
            <a:t>Il suolo</a:t>
          </a:r>
          <a:r>
            <a:rPr lang="it-IT" sz="1800" kern="1200" dirty="0" smtClean="0"/>
            <a:t>: sorgenti, corsi d’acqua, alberi, edifici, costruzioni; </a:t>
          </a:r>
          <a:r>
            <a:rPr lang="it-IT" sz="1800" b="1" u="sng" kern="1200" dirty="0" smtClean="0"/>
            <a:t>tutto ciò che è stabilmente inserito nel suolo</a:t>
          </a:r>
          <a:r>
            <a:rPr lang="it-IT" sz="1800" kern="1200" dirty="0" smtClean="0"/>
            <a:t>; non si può spostare senza alterarne forma e sostanza. </a:t>
          </a:r>
          <a:r>
            <a:rPr lang="it-IT" sz="1800" b="1" kern="1200" dirty="0" smtClean="0"/>
            <a:t>Hanno </a:t>
          </a:r>
          <a:r>
            <a:rPr lang="it-IT" sz="1800" b="1" u="sng" kern="1200" dirty="0" smtClean="0"/>
            <a:t>regole giuridiche più rigorose </a:t>
          </a:r>
          <a:r>
            <a:rPr lang="it-IT" sz="1800" b="1" kern="1200" dirty="0" smtClean="0"/>
            <a:t>di quelli mobili</a:t>
          </a:r>
          <a:r>
            <a:rPr lang="it-IT" sz="1800" kern="1200" dirty="0" smtClean="0"/>
            <a:t>: i contratti di vendita devono avere </a:t>
          </a:r>
          <a:r>
            <a:rPr lang="it-IT" sz="1800" b="1" kern="1200" dirty="0" smtClean="0"/>
            <a:t>la </a:t>
          </a:r>
          <a:r>
            <a:rPr lang="it-IT" sz="1800" b="1" u="sng" kern="1200" dirty="0" smtClean="0"/>
            <a:t>forma scritta</a:t>
          </a:r>
          <a:r>
            <a:rPr lang="it-IT" sz="1800" kern="1200" dirty="0" smtClean="0"/>
            <a:t> ed essere </a:t>
          </a:r>
          <a:r>
            <a:rPr lang="it-IT" sz="1800" b="1" kern="1200" dirty="0" smtClean="0"/>
            <a:t>trascritti sui </a:t>
          </a:r>
          <a:r>
            <a:rPr lang="it-IT" sz="1800" b="1" u="sng" kern="1200" dirty="0" smtClean="0"/>
            <a:t>registri immobiliari</a:t>
          </a:r>
          <a:r>
            <a:rPr lang="it-IT" sz="1800" kern="1200" dirty="0" smtClean="0"/>
            <a:t>)</a:t>
          </a:r>
          <a:endParaRPr lang="it-IT" sz="1800" kern="1200" dirty="0"/>
        </a:p>
      </dsp:txBody>
      <dsp:txXfrm>
        <a:off x="0" y="0"/>
        <a:ext cx="8064896" cy="1612800"/>
      </dsp:txXfrm>
    </dsp:sp>
    <dsp:sp modelId="{A47EA234-318F-45D9-BAB9-559D71480334}">
      <dsp:nvSpPr>
        <dsp:cNvPr id="0" name=""/>
        <dsp:cNvSpPr/>
      </dsp:nvSpPr>
      <dsp:spPr>
        <a:xfrm>
          <a:off x="0" y="0"/>
          <a:ext cx="2419517" cy="5335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/>
            <a:t>IMMOBILI</a:t>
          </a:r>
          <a:endParaRPr lang="it-IT" sz="2800" b="1" kern="1200" dirty="0"/>
        </a:p>
      </dsp:txBody>
      <dsp:txXfrm>
        <a:off x="0" y="0"/>
        <a:ext cx="2419517" cy="533551"/>
      </dsp:txXfrm>
    </dsp:sp>
    <dsp:sp modelId="{BEBD58AE-9C41-4992-AD64-5EEBCC8E3E96}">
      <dsp:nvSpPr>
        <dsp:cNvPr id="0" name=""/>
        <dsp:cNvSpPr/>
      </dsp:nvSpPr>
      <dsp:spPr>
        <a:xfrm>
          <a:off x="1728226" y="1772845"/>
          <a:ext cx="6336669" cy="8707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00" tIns="216000" rIns="72000" bIns="72000" numCol="1" spcCol="1270" anchor="b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u="sng" kern="1200" dirty="0" smtClean="0"/>
            <a:t>tutti i beni che non sono immobili</a:t>
          </a:r>
          <a:r>
            <a:rPr lang="it-IT" sz="1800" b="1" kern="1200" dirty="0" smtClean="0"/>
            <a:t> </a:t>
          </a:r>
          <a:r>
            <a:rPr lang="it-IT" sz="1800" kern="1200" dirty="0" smtClean="0"/>
            <a:t>(anche le energie naturali con valore economico); hanno regole  giuridiche  meno rigorose; possono essere venduti senza contratto scritto</a:t>
          </a:r>
          <a:endParaRPr lang="it-IT" sz="1800" kern="1200" dirty="0"/>
        </a:p>
      </dsp:txBody>
      <dsp:txXfrm>
        <a:off x="1728226" y="1772845"/>
        <a:ext cx="6336669" cy="870702"/>
      </dsp:txXfrm>
    </dsp:sp>
    <dsp:sp modelId="{E160DE54-59F4-427F-92D4-DFBD513CB9D1}">
      <dsp:nvSpPr>
        <dsp:cNvPr id="0" name=""/>
        <dsp:cNvSpPr/>
      </dsp:nvSpPr>
      <dsp:spPr>
        <a:xfrm>
          <a:off x="144014" y="1666524"/>
          <a:ext cx="1613011" cy="4627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/>
            <a:t>MOBILI</a:t>
          </a:r>
        </a:p>
      </dsp:txBody>
      <dsp:txXfrm>
        <a:off x="144014" y="1666524"/>
        <a:ext cx="1613011" cy="462703"/>
      </dsp:txXfrm>
    </dsp:sp>
    <dsp:sp modelId="{FC730623-3417-4FDF-801E-6A638089984C}">
      <dsp:nvSpPr>
        <dsp:cNvPr id="0" name=""/>
        <dsp:cNvSpPr/>
      </dsp:nvSpPr>
      <dsp:spPr>
        <a:xfrm>
          <a:off x="0" y="2914263"/>
          <a:ext cx="8064896" cy="11497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926" tIns="395732" rIns="62592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navi, aeromobili, autoveicoli...  tutti i veicoli a motore. Sono disciplinati in modo simile ai beni immobili per quanto riguarda la </a:t>
          </a:r>
          <a:r>
            <a:rPr lang="it-IT" sz="1800" u="sng" kern="1200" dirty="0" smtClean="0"/>
            <a:t>forma scritta e trascrizione della vendita </a:t>
          </a:r>
          <a:r>
            <a:rPr lang="it-IT" sz="1800" kern="1200" dirty="0" smtClean="0"/>
            <a:t>e alcune altre caratteristiche</a:t>
          </a:r>
          <a:endParaRPr lang="it-IT" sz="1800" kern="1200" dirty="0"/>
        </a:p>
      </dsp:txBody>
      <dsp:txXfrm>
        <a:off x="0" y="2914263"/>
        <a:ext cx="8064896" cy="1149736"/>
      </dsp:txXfrm>
    </dsp:sp>
    <dsp:sp modelId="{A98620FE-DFE4-488D-AB50-87648B158D14}">
      <dsp:nvSpPr>
        <dsp:cNvPr id="0" name=""/>
        <dsp:cNvSpPr/>
      </dsp:nvSpPr>
      <dsp:spPr>
        <a:xfrm>
          <a:off x="0" y="2824088"/>
          <a:ext cx="3571579" cy="403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/>
            <a:t>MOBILI REGISTRATI</a:t>
          </a:r>
        </a:p>
      </dsp:txBody>
      <dsp:txXfrm>
        <a:off x="0" y="2824088"/>
        <a:ext cx="3571579" cy="403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0E89-92F7-4BF8-B2D5-70B5D14239FB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93D9-AB39-46D8-8C88-36C96C42626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0E89-92F7-4BF8-B2D5-70B5D14239FB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93D9-AB39-46D8-8C88-36C96C42626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0E89-92F7-4BF8-B2D5-70B5D14239FB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93D9-AB39-46D8-8C88-36C96C42626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0E89-92F7-4BF8-B2D5-70B5D14239FB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93D9-AB39-46D8-8C88-36C96C42626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0E89-92F7-4BF8-B2D5-70B5D14239FB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93D9-AB39-46D8-8C88-36C96C42626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0E89-92F7-4BF8-B2D5-70B5D14239FB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93D9-AB39-46D8-8C88-36C96C42626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0E89-92F7-4BF8-B2D5-70B5D14239FB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93D9-AB39-46D8-8C88-36C96C42626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0E89-92F7-4BF8-B2D5-70B5D14239FB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93D9-AB39-46D8-8C88-36C96C42626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0E89-92F7-4BF8-B2D5-70B5D14239FB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93D9-AB39-46D8-8C88-36C96C42626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0E89-92F7-4BF8-B2D5-70B5D14239FB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93D9-AB39-46D8-8C88-36C96C42626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0E89-92F7-4BF8-B2D5-70B5D14239FB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93D9-AB39-46D8-8C88-36C96C42626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30E89-92F7-4BF8-B2D5-70B5D14239FB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793D9-AB39-46D8-8C88-36C96C42626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6561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0070C0"/>
                </a:solidFill>
              </a:rPr>
              <a:t>RAPPORTO GIURIDICO, SOGGETTI DEL DIRITTO, OGGETTI DEL DIRITTO</a:t>
            </a:r>
            <a:endParaRPr lang="it-IT" sz="3600" b="1" dirty="0">
              <a:solidFill>
                <a:srgbClr val="0070C0"/>
              </a:solidFill>
            </a:endParaRP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7704856" cy="3600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t-IT" b="1" dirty="0" smtClean="0">
                <a:solidFill>
                  <a:srgbClr val="C00000"/>
                </a:solidFill>
              </a:rPr>
              <a:t>Lezione </a:t>
            </a:r>
            <a:r>
              <a:rPr lang="it-IT" b="1" dirty="0" smtClean="0">
                <a:solidFill>
                  <a:srgbClr val="C00000"/>
                </a:solidFill>
              </a:rPr>
              <a:t>6: Gli oggetti </a:t>
            </a:r>
            <a:r>
              <a:rPr lang="it-IT" b="1" dirty="0" smtClean="0">
                <a:solidFill>
                  <a:srgbClr val="C00000"/>
                </a:solidFill>
              </a:rPr>
              <a:t>del diritto. I </a:t>
            </a:r>
            <a:r>
              <a:rPr lang="it-IT" b="1" dirty="0" smtClean="0">
                <a:solidFill>
                  <a:srgbClr val="C00000"/>
                </a:solidFill>
              </a:rPr>
              <a:t>beni e le prestazioni.  Tipi di beni: i diversi modi in cui sono regolati.  </a:t>
            </a:r>
            <a:endParaRPr lang="it-IT" b="1" dirty="0" smtClean="0">
              <a:solidFill>
                <a:srgbClr val="C00000"/>
              </a:solidFill>
            </a:endParaRPr>
          </a:p>
          <a:p>
            <a:pPr algn="l"/>
            <a:endParaRPr lang="it-IT" sz="2000" b="1" dirty="0">
              <a:solidFill>
                <a:srgbClr val="C0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148064" y="1700808"/>
            <a:ext cx="2880320" cy="461665"/>
          </a:xfrm>
          <a:prstGeom prst="rect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solidFill>
                  <a:srgbClr val="C00000"/>
                </a:solidFill>
              </a:rPr>
              <a:t>Clicca sullo spazio bianco per scorrere le diapositive e aprire le clip audio </a:t>
            </a:r>
            <a:endParaRPr lang="it-IT" sz="1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57200" y="274638"/>
            <a:ext cx="8229600" cy="49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RAPPORTO GIURIDICO, SOGGETTI DEL DIRITTO, OGGETTI DEL DIRITTO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allout con freccia a destra 2"/>
          <p:cNvSpPr/>
          <p:nvPr/>
        </p:nvSpPr>
        <p:spPr>
          <a:xfrm>
            <a:off x="611560" y="5877272"/>
            <a:ext cx="4464496" cy="43204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640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600" b="1" i="1" dirty="0" smtClean="0">
                <a:solidFill>
                  <a:schemeClr val="accent3">
                    <a:lumMod val="50000"/>
                  </a:schemeClr>
                </a:solidFill>
              </a:rPr>
              <a:t>Leggi“La città dei diritti” vol. 1  pagg. 46 - 47</a:t>
            </a:r>
            <a:endParaRPr lang="it-IT" sz="1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Diagramma 3"/>
          <p:cNvGraphicFramePr/>
          <p:nvPr/>
        </p:nvGraphicFramePr>
        <p:xfrm>
          <a:off x="395536" y="908720"/>
          <a:ext cx="8208912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EA0818-76CC-41BC-A46E-06CBEFB967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C0EA0818-76CC-41BC-A46E-06CBEFB967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AF5548-E854-45A1-A270-A760913BDC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1EAF5548-E854-45A1-A270-A760913BDC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EA556E-CFA9-42C5-9CBE-2AC6A28C1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1BEA556E-CFA9-42C5-9CBE-2AC6A28C11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E2B9B1-32DE-44E0-88CD-8855174604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5DE2B9B1-32DE-44E0-88CD-8855174604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57200" y="274638"/>
            <a:ext cx="8229600" cy="49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RAPPORTO GIURIDICO, SOGGETTI DEL DIRITTO, OGGETTI DEL DIRITTO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allout con freccia a destra 2"/>
          <p:cNvSpPr/>
          <p:nvPr/>
        </p:nvSpPr>
        <p:spPr>
          <a:xfrm>
            <a:off x="611560" y="5877272"/>
            <a:ext cx="4464496" cy="43204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640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600" b="1" i="1" dirty="0" smtClean="0">
                <a:solidFill>
                  <a:schemeClr val="accent3">
                    <a:lumMod val="50000"/>
                  </a:schemeClr>
                </a:solidFill>
              </a:rPr>
              <a:t>Leggi“La città dei diritti” vol. 1  pagg. 46 - 47</a:t>
            </a:r>
            <a:endParaRPr lang="it-IT" sz="1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43608" y="836712"/>
            <a:ext cx="6408712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</a:rPr>
              <a:t>TIPI </a:t>
            </a:r>
            <a:r>
              <a:rPr lang="it-IT" sz="2000" b="1" dirty="0" err="1" smtClean="0">
                <a:solidFill>
                  <a:schemeClr val="bg1"/>
                </a:solidFill>
              </a:rPr>
              <a:t>DI</a:t>
            </a:r>
            <a:r>
              <a:rPr lang="it-IT" sz="2000" b="1" dirty="0" smtClean="0">
                <a:solidFill>
                  <a:schemeClr val="bg1"/>
                </a:solidFill>
              </a:rPr>
              <a:t> BENI</a:t>
            </a:r>
            <a:endParaRPr lang="it-IT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ma 4"/>
          <p:cNvGraphicFramePr/>
          <p:nvPr/>
        </p:nvGraphicFramePr>
        <p:xfrm>
          <a:off x="539552" y="1397000"/>
          <a:ext cx="80648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7EA234-318F-45D9-BAB9-559D71480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A47EA234-318F-45D9-BAB9-559D714803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F11B95-3211-4E42-8FC7-717264FCE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6CF11B95-3211-4E42-8FC7-717264FCE8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60DE54-59F4-427F-92D4-DFBD513CB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E160DE54-59F4-427F-92D4-DFBD513CB9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BD58AE-9C41-4992-AD64-5EEBCC8E3E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BEBD58AE-9C41-4992-AD64-5EEBCC8E3E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8620FE-DFE4-488D-AB50-87648B158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A98620FE-DFE4-488D-AB50-87648B158D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730623-3417-4FDF-801E-6A6380899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graphicEl>
                                              <a:dgm id="{FC730623-3417-4FDF-801E-6A63808998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57200" y="274638"/>
            <a:ext cx="8229600" cy="49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RAPPORTO GIURIDICO, SOGGETTI DEL DIRITTO, OGGETTI DEL DIRITTO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allout con freccia a destra 2"/>
          <p:cNvSpPr/>
          <p:nvPr/>
        </p:nvSpPr>
        <p:spPr>
          <a:xfrm>
            <a:off x="611560" y="5877272"/>
            <a:ext cx="4464496" cy="43204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640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600" b="1" i="1" dirty="0" smtClean="0">
                <a:solidFill>
                  <a:schemeClr val="accent3">
                    <a:lumMod val="50000"/>
                  </a:schemeClr>
                </a:solidFill>
              </a:rPr>
              <a:t>Leggi“La città dei diritti” vol. 1  pagg. 46 - 47</a:t>
            </a:r>
            <a:endParaRPr lang="it-IT" sz="1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83568" y="1484784"/>
            <a:ext cx="7560840" cy="29546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Le </a:t>
            </a:r>
            <a:r>
              <a:rPr lang="it-IT" sz="2800" b="1" i="1" dirty="0" smtClean="0"/>
              <a:t>universalità di  beni mobili</a:t>
            </a:r>
            <a:r>
              <a:rPr lang="it-IT" sz="2000" dirty="0" smtClean="0"/>
              <a:t>: insiemi di beni mobili </a:t>
            </a:r>
            <a:r>
              <a:rPr lang="it-IT" sz="2000" b="1" u="sng" dirty="0" smtClean="0"/>
              <a:t>della stessa specie</a:t>
            </a:r>
            <a:r>
              <a:rPr lang="it-IT" sz="2000" dirty="0" smtClean="0"/>
              <a:t>, appartenenti alla </a:t>
            </a:r>
            <a:r>
              <a:rPr lang="it-IT" sz="2000" b="1" u="sng" dirty="0" smtClean="0"/>
              <a:t>stessa persona </a:t>
            </a:r>
            <a:r>
              <a:rPr lang="it-IT" sz="2000" dirty="0" smtClean="0"/>
              <a:t>e aventi </a:t>
            </a:r>
            <a:r>
              <a:rPr lang="it-IT" sz="2000" b="1" u="sng" dirty="0" smtClean="0"/>
              <a:t>destinazione economica unitari</a:t>
            </a:r>
            <a:r>
              <a:rPr lang="it-IT" sz="2000" u="sng" dirty="0" smtClean="0"/>
              <a:t>a </a:t>
            </a:r>
            <a:r>
              <a:rPr lang="it-IT" sz="2000" dirty="0" smtClean="0"/>
              <a:t> (usati tutti insieme per lo stesso scopo. Esempio; un gregge di pecore, una raccolta di libri o di sculture ….)</a:t>
            </a:r>
          </a:p>
          <a:p>
            <a:r>
              <a:rPr lang="it-IT" sz="2000" dirty="0" smtClean="0"/>
              <a:t>DISCIPLINA GIURIDICA: vengono regolati come se fossero un unico bene; comprati , venduti, ereditati in blocco ma il proprietario può anche separarli, tutti o alcuni (esempio: vendere una singola pecora, un singolo libro)</a:t>
            </a:r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83568" y="4869160"/>
            <a:ext cx="748883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/>
              <a:t>Un piccolo esercizio. Prova a rispondere: il contenuto dello zainetto con cui vieni a scuola è un’universalità di beni mobili oppure no?  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469</Words>
  <Application>Microsoft Office PowerPoint</Application>
  <PresentationFormat>Presentazione su schermo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RAPPORTO GIURIDICO, SOGGETTI DEL DIRITTO, OGGETTI DEL DIRITTO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RAPPORTO GIURIDICO, SOGGETTI DEL DIRITTO, OGGETTI DEL DIRITTO</dc:title>
  <dc:creator>Win7</dc:creator>
  <cp:lastModifiedBy>Win7</cp:lastModifiedBy>
  <cp:revision>1</cp:revision>
  <dcterms:created xsi:type="dcterms:W3CDTF">2020-03-07T17:40:20Z</dcterms:created>
  <dcterms:modified xsi:type="dcterms:W3CDTF">2020-03-07T17:45:25Z</dcterms:modified>
</cp:coreProperties>
</file>