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02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4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F2CE5-B7FB-446A-821F-0BEFE155CC0E}" type="datetimeFigureOut">
              <a:rPr lang="it-IT" smtClean="0"/>
              <a:pPr/>
              <a:t>02/06/2020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963F5-F8B1-4BBA-BC98-B9732D57A27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F2CE5-B7FB-446A-821F-0BEFE155CC0E}" type="datetimeFigureOut">
              <a:rPr lang="it-IT" smtClean="0"/>
              <a:pPr/>
              <a:t>02/06/2020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963F5-F8B1-4BBA-BC98-B9732D57A27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F2CE5-B7FB-446A-821F-0BEFE155CC0E}" type="datetimeFigureOut">
              <a:rPr lang="it-IT" smtClean="0"/>
              <a:pPr/>
              <a:t>02/06/2020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963F5-F8B1-4BBA-BC98-B9732D57A27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F2CE5-B7FB-446A-821F-0BEFE155CC0E}" type="datetimeFigureOut">
              <a:rPr lang="it-IT" smtClean="0"/>
              <a:pPr/>
              <a:t>02/06/2020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963F5-F8B1-4BBA-BC98-B9732D57A27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F2CE5-B7FB-446A-821F-0BEFE155CC0E}" type="datetimeFigureOut">
              <a:rPr lang="it-IT" smtClean="0"/>
              <a:pPr/>
              <a:t>02/06/2020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963F5-F8B1-4BBA-BC98-B9732D57A27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F2CE5-B7FB-446A-821F-0BEFE155CC0E}" type="datetimeFigureOut">
              <a:rPr lang="it-IT" smtClean="0"/>
              <a:pPr/>
              <a:t>02/06/2020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963F5-F8B1-4BBA-BC98-B9732D57A27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F2CE5-B7FB-446A-821F-0BEFE155CC0E}" type="datetimeFigureOut">
              <a:rPr lang="it-IT" smtClean="0"/>
              <a:pPr/>
              <a:t>02/06/2020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963F5-F8B1-4BBA-BC98-B9732D57A27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F2CE5-B7FB-446A-821F-0BEFE155CC0E}" type="datetimeFigureOut">
              <a:rPr lang="it-IT" smtClean="0"/>
              <a:pPr/>
              <a:t>02/06/2020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963F5-F8B1-4BBA-BC98-B9732D57A27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F2CE5-B7FB-446A-821F-0BEFE155CC0E}" type="datetimeFigureOut">
              <a:rPr lang="it-IT" smtClean="0"/>
              <a:pPr/>
              <a:t>02/06/2020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963F5-F8B1-4BBA-BC98-B9732D57A27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F2CE5-B7FB-446A-821F-0BEFE155CC0E}" type="datetimeFigureOut">
              <a:rPr lang="it-IT" smtClean="0"/>
              <a:pPr/>
              <a:t>02/06/2020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963F5-F8B1-4BBA-BC98-B9732D57A27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F2CE5-B7FB-446A-821F-0BEFE155CC0E}" type="datetimeFigureOut">
              <a:rPr lang="it-IT" smtClean="0"/>
              <a:pPr/>
              <a:t>02/06/2020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2963F5-F8B1-4BBA-BC98-B9732D57A273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F2CE5-B7FB-446A-821F-0BEFE155CC0E}" type="datetimeFigureOut">
              <a:rPr lang="it-IT" smtClean="0"/>
              <a:pPr/>
              <a:t>02/06/2020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963F5-F8B1-4BBA-BC98-B9732D57A273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lander.libero.it/spazio_zuccari/MaterialiDidatticiMiei.htm" TargetMode="External"/><Relationship Id="rId7" Type="http://schemas.openxmlformats.org/officeDocument/2006/relationships/hyperlink" Target="https://www.skuola.net/diritto/matrimonio-concordatario-matrimonio-acattolico.html" TargetMode="External"/><Relationship Id="rId2" Type="http://schemas.openxmlformats.org/officeDocument/2006/relationships/hyperlink" Target="http://digilander.libero.it/spazio_zuccari/Cenni_di_diritto_costituzionale.ppt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maurozuccarie-learning.myblog.it/media/01/01/1485408019.doc" TargetMode="External"/><Relationship Id="rId5" Type="http://schemas.openxmlformats.org/officeDocument/2006/relationships/hyperlink" Target="https://maurozuccarie-learning.myblog.it/materiali-primo-biennio/" TargetMode="External"/><Relationship Id="rId4" Type="http://schemas.openxmlformats.org/officeDocument/2006/relationships/hyperlink" Target="http://xoom.virgilio.it/source_filemanager/ma/au/maurozuccari/La%20famiglia.doc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package" Target="../embeddings/Documento_di_Microsoft_Office_Word1.docx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Diapositiva_di_Microsoft_Office_PowerPoint3.sldx"/><Relationship Id="rId3" Type="http://schemas.openxmlformats.org/officeDocument/2006/relationships/image" Target="../media/image8.png"/><Relationship Id="rId7" Type="http://schemas.openxmlformats.org/officeDocument/2006/relationships/package" Target="../embeddings/Diapositiva_di_Microsoft_Office_PowerPoint2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emf"/><Relationship Id="rId9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package" Target="../embeddings/Documento_di_Microsoft_Office_Word4.docx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8.png"/><Relationship Id="rId4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10.bin"/><Relationship Id="rId4" Type="http://schemas.openxmlformats.org/officeDocument/2006/relationships/oleObject" Target="../embeddings/oleObject9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1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3568" y="476673"/>
            <a:ext cx="7772400" cy="108011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it-IT" b="1" dirty="0" smtClean="0"/>
              <a:t>LA FAMIGLIA </a:t>
            </a:r>
            <a:r>
              <a:rPr lang="it-IT" sz="3200" b="1" dirty="0" smtClean="0"/>
              <a:t>(artt. 29 – 31 </a:t>
            </a:r>
            <a:r>
              <a:rPr lang="it-IT" sz="3200" b="1" dirty="0" err="1" smtClean="0"/>
              <a:t>Cost</a:t>
            </a:r>
            <a:r>
              <a:rPr lang="it-IT" sz="3200" b="1" dirty="0" smtClean="0"/>
              <a:t>)</a:t>
            </a:r>
            <a:endParaRPr lang="it-IT" sz="3200" b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67544" y="1340768"/>
            <a:ext cx="8280920" cy="468052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it-IT" b="1" dirty="0" smtClean="0">
                <a:solidFill>
                  <a:schemeClr val="tx1"/>
                </a:solidFill>
              </a:rPr>
              <a:t>   MATERIALI DIDATTICI</a:t>
            </a:r>
          </a:p>
          <a:p>
            <a:pPr algn="l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it-IT" sz="2000" b="1" dirty="0">
                <a:solidFill>
                  <a:schemeClr val="tx1"/>
                </a:solidFill>
              </a:rPr>
              <a:t> </a:t>
            </a:r>
            <a:r>
              <a:rPr lang="it-IT" sz="2000" b="1" dirty="0" smtClean="0">
                <a:solidFill>
                  <a:schemeClr val="tx1"/>
                </a:solidFill>
              </a:rPr>
              <a:t>Libro di testo:  M. Rita </a:t>
            </a:r>
            <a:r>
              <a:rPr lang="it-IT" sz="2000" b="1" dirty="0" err="1" smtClean="0">
                <a:solidFill>
                  <a:schemeClr val="tx1"/>
                </a:solidFill>
              </a:rPr>
              <a:t>Cattani</a:t>
            </a:r>
            <a:r>
              <a:rPr lang="it-IT" sz="2000" b="1" dirty="0" smtClean="0">
                <a:solidFill>
                  <a:schemeClr val="tx1"/>
                </a:solidFill>
              </a:rPr>
              <a:t>,  “La città dei diritti”,  ed. Paravia,  Vol. 2° pagg. 14 - 17 </a:t>
            </a:r>
          </a:p>
          <a:p>
            <a:pPr algn="l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it-IT" sz="2000" b="1" dirty="0">
                <a:solidFill>
                  <a:schemeClr val="tx1"/>
                </a:solidFill>
              </a:rPr>
              <a:t> </a:t>
            </a:r>
            <a:r>
              <a:rPr lang="it-IT" sz="2000" b="1" dirty="0" smtClean="0">
                <a:solidFill>
                  <a:schemeClr val="tx1"/>
                </a:solidFill>
              </a:rPr>
              <a:t>File “</a:t>
            </a:r>
            <a:r>
              <a:rPr lang="it-IT" sz="2000" b="1" dirty="0" smtClean="0">
                <a:solidFill>
                  <a:schemeClr val="tx1"/>
                </a:solidFill>
                <a:hlinkClick r:id="rId2"/>
              </a:rPr>
              <a:t>Cenni di Diritto </a:t>
            </a:r>
            <a:r>
              <a:rPr lang="it-IT" sz="2000" b="1" dirty="0" err="1" smtClean="0">
                <a:solidFill>
                  <a:schemeClr val="tx1"/>
                </a:solidFill>
                <a:hlinkClick r:id="rId2"/>
              </a:rPr>
              <a:t>costituzionale.ppt</a:t>
            </a:r>
            <a:r>
              <a:rPr lang="it-IT" sz="2000" b="1" dirty="0" smtClean="0">
                <a:solidFill>
                  <a:schemeClr val="tx1"/>
                </a:solidFill>
              </a:rPr>
              <a:t>” nel sito personale, pagina “</a:t>
            </a:r>
            <a:r>
              <a:rPr lang="it-IT" sz="2000" b="1" dirty="0" smtClean="0">
                <a:solidFill>
                  <a:schemeClr val="tx1"/>
                </a:solidFill>
                <a:hlinkClick r:id="rId3"/>
              </a:rPr>
              <a:t>Materiali didattici miei</a:t>
            </a:r>
            <a:r>
              <a:rPr lang="it-IT" sz="2000" b="1" dirty="0" smtClean="0">
                <a:solidFill>
                  <a:schemeClr val="tx1"/>
                </a:solidFill>
              </a:rPr>
              <a:t>” diapositive 50 - 56</a:t>
            </a:r>
          </a:p>
          <a:p>
            <a:pPr algn="l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it-IT" sz="2000" b="1" dirty="0">
                <a:solidFill>
                  <a:schemeClr val="tx1"/>
                </a:solidFill>
              </a:rPr>
              <a:t> </a:t>
            </a:r>
            <a:r>
              <a:rPr lang="it-IT" sz="2000" b="1" dirty="0" smtClean="0">
                <a:solidFill>
                  <a:schemeClr val="tx1"/>
                </a:solidFill>
              </a:rPr>
              <a:t>File “</a:t>
            </a:r>
            <a:r>
              <a:rPr lang="it-IT" sz="2000" b="1" dirty="0" smtClean="0">
                <a:solidFill>
                  <a:schemeClr val="tx1"/>
                </a:solidFill>
                <a:hlinkClick r:id="rId4"/>
              </a:rPr>
              <a:t>La </a:t>
            </a:r>
            <a:r>
              <a:rPr lang="it-IT" sz="2000" b="1" dirty="0" err="1" smtClean="0">
                <a:solidFill>
                  <a:schemeClr val="tx1"/>
                </a:solidFill>
                <a:hlinkClick r:id="rId4"/>
              </a:rPr>
              <a:t>famiglia.doc</a:t>
            </a:r>
            <a:r>
              <a:rPr lang="it-IT" sz="2000" b="1" dirty="0" smtClean="0">
                <a:solidFill>
                  <a:schemeClr val="tx1"/>
                </a:solidFill>
              </a:rPr>
              <a:t>” nel blog didattico, </a:t>
            </a:r>
            <a:r>
              <a:rPr lang="it-IT" sz="2000" b="1" dirty="0" smtClean="0">
                <a:solidFill>
                  <a:schemeClr val="tx1"/>
                </a:solidFill>
                <a:hlinkClick r:id="rId5"/>
              </a:rPr>
              <a:t>pagina primo biennio</a:t>
            </a:r>
            <a:r>
              <a:rPr lang="it-IT" sz="2000" b="1" dirty="0" smtClean="0">
                <a:solidFill>
                  <a:schemeClr val="tx1"/>
                </a:solidFill>
              </a:rPr>
              <a:t>    </a:t>
            </a:r>
          </a:p>
          <a:p>
            <a:pPr algn="l">
              <a:lnSpc>
                <a:spcPct val="15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it-IT" sz="1800" b="1" dirty="0" smtClean="0">
                <a:solidFill>
                  <a:schemeClr val="tx1"/>
                </a:solidFill>
              </a:rPr>
              <a:t> vedere anche:  </a:t>
            </a:r>
            <a:r>
              <a:rPr lang="it-IT" sz="1800" b="1" dirty="0" smtClean="0">
                <a:solidFill>
                  <a:schemeClr val="tx1"/>
                </a:solidFill>
                <a:hlinkClick r:id="rId6" tooltip="La riforma che cancella le differenze tra figli legittimi e naturali.doc"/>
              </a:rPr>
              <a:t>La riforma che cancella le differenze tra figli legittimi e </a:t>
            </a:r>
            <a:r>
              <a:rPr lang="it-IT" sz="1800" b="1" dirty="0" err="1" smtClean="0">
                <a:solidFill>
                  <a:schemeClr val="tx1"/>
                </a:solidFill>
                <a:hlinkClick r:id="rId6" tooltip="La riforma che cancella le differenze tra figli legittimi e naturali.doc"/>
              </a:rPr>
              <a:t>naturali.doc</a:t>
            </a:r>
            <a:r>
              <a:rPr lang="it-IT" sz="1800" b="1" dirty="0" smtClean="0">
                <a:solidFill>
                  <a:schemeClr val="tx1"/>
                </a:solidFill>
              </a:rPr>
              <a:t> ;  </a:t>
            </a:r>
            <a:r>
              <a:rPr lang="it-IT" sz="1800" b="1" dirty="0" smtClean="0">
                <a:solidFill>
                  <a:schemeClr val="tx1"/>
                </a:solidFill>
                <a:hlinkClick r:id="rId7"/>
              </a:rPr>
              <a:t>Tipi di Matrimonio, da "</a:t>
            </a:r>
            <a:r>
              <a:rPr lang="it-IT" sz="1800" b="1" dirty="0" err="1" smtClean="0">
                <a:solidFill>
                  <a:schemeClr val="tx1"/>
                </a:solidFill>
                <a:hlinkClick r:id="rId7"/>
              </a:rPr>
              <a:t>Skuola.net</a:t>
            </a:r>
            <a:r>
              <a:rPr lang="it-IT" sz="1800" b="1" dirty="0" smtClean="0">
                <a:solidFill>
                  <a:schemeClr val="tx1"/>
                </a:solidFill>
                <a:hlinkClick r:id="rId7"/>
              </a:rPr>
              <a:t>"</a:t>
            </a:r>
            <a:r>
              <a:rPr lang="it-IT" sz="1800" b="1" dirty="0" smtClean="0">
                <a:solidFill>
                  <a:schemeClr val="tx1"/>
                </a:solidFill>
              </a:rPr>
              <a:t> </a:t>
            </a:r>
          </a:p>
          <a:p>
            <a:pPr algn="l">
              <a:buClr>
                <a:schemeClr val="tx1"/>
              </a:buClr>
              <a:buFont typeface="Wingdings" pitchFamily="2" charset="2"/>
              <a:buChar char="§"/>
            </a:pP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195736" y="908720"/>
            <a:ext cx="641028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9686" y="4221088"/>
            <a:ext cx="6586445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asellaDiTesto 8"/>
          <p:cNvSpPr txBox="1"/>
          <p:nvPr/>
        </p:nvSpPr>
        <p:spPr>
          <a:xfrm>
            <a:off x="899592" y="332656"/>
            <a:ext cx="331417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 smtClean="0"/>
              <a:t>LA FAMIGLIA (Artt. 29 – 31 Cost.) </a:t>
            </a:r>
            <a:endParaRPr lang="it-IT" dirty="0"/>
          </a:p>
        </p:txBody>
      </p:sp>
      <p:graphicFrame>
        <p:nvGraphicFramePr>
          <p:cNvPr id="5" name="Oggetto 4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1187624" y="5229200"/>
          <a:ext cx="914400" cy="771525"/>
        </p:xfrm>
        <a:graphic>
          <a:graphicData uri="http://schemas.openxmlformats.org/presentationml/2006/ole">
            <p:oleObj spid="_x0000_s3074" name="Documento" showAsIcon="1" r:id="rId5" imgW="914400" imgH="771480" progId="Word.Document.12">
              <p:embed/>
            </p:oleObj>
          </a:graphicData>
        </a:graphic>
      </p:graphicFrame>
      <p:sp>
        <p:nvSpPr>
          <p:cNvPr id="6" name="Freccia in giù 5"/>
          <p:cNvSpPr/>
          <p:nvPr/>
        </p:nvSpPr>
        <p:spPr>
          <a:xfrm>
            <a:off x="251520" y="3789040"/>
            <a:ext cx="1872208" cy="1008112"/>
          </a:xfrm>
          <a:prstGeom prst="downArrow">
            <a:avLst>
              <a:gd name="adj1" fmla="val 83670"/>
              <a:gd name="adj2" fmla="val 2850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it-IT" sz="1000" b="1" dirty="0" smtClean="0"/>
              <a:t>APPROFONDIMENTI: doppio click in visualizzazione normale, 1 click  in visualizzazione presentazione</a:t>
            </a:r>
            <a:endParaRPr lang="it-IT" sz="1000" b="1" dirty="0"/>
          </a:p>
        </p:txBody>
      </p:sp>
      <p:sp>
        <p:nvSpPr>
          <p:cNvPr id="8" name="Callout con freccia a destra 7"/>
          <p:cNvSpPr/>
          <p:nvPr/>
        </p:nvSpPr>
        <p:spPr>
          <a:xfrm>
            <a:off x="395536" y="908720"/>
            <a:ext cx="2016224" cy="2808312"/>
          </a:xfrm>
          <a:prstGeom prst="rightArrowCallout">
            <a:avLst>
              <a:gd name="adj1" fmla="val 25945"/>
              <a:gd name="adj2" fmla="val 25000"/>
              <a:gd name="adj3" fmla="val 11300"/>
              <a:gd name="adj4" fmla="val 79622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>
              <a:buFont typeface="Arial" pitchFamily="34" charset="0"/>
              <a:buChar char="•"/>
            </a:pPr>
            <a:r>
              <a:rPr lang="it-IT" sz="1400" dirty="0" smtClean="0"/>
              <a:t>IMPORTANTE: lo Stato riconosce una realtà che non ha istituito lui, che viene prima di lui.</a:t>
            </a:r>
          </a:p>
          <a:p>
            <a:pPr algn="ctr">
              <a:buFont typeface="Arial" pitchFamily="34" charset="0"/>
              <a:buChar char="•"/>
            </a:pPr>
            <a:r>
              <a:rPr lang="it-IT" sz="1400" dirty="0" smtClean="0"/>
              <a:t>La mentalità della società italiana è cambiata nel tempo; è cambiato il modo di concepire la famiglia, da qui il cambiamento delle norme</a:t>
            </a:r>
            <a:endParaRPr lang="it-IT" sz="1400" dirty="0"/>
          </a:p>
        </p:txBody>
      </p:sp>
      <p:graphicFrame>
        <p:nvGraphicFramePr>
          <p:cNvPr id="10" name="Oggetto 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23528" y="5229200"/>
          <a:ext cx="914400" cy="771525"/>
        </p:xfrm>
        <a:graphic>
          <a:graphicData uri="http://schemas.openxmlformats.org/presentationml/2006/ole">
            <p:oleObj spid="_x0000_s3075" name="Oggetto shell Packager" showAsIcon="1" r:id="rId6" imgW="914400" imgH="77148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611560" y="2132856"/>
            <a:ext cx="536020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620688"/>
            <a:ext cx="708166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lum bright="-20000" contrast="10000"/>
          </a:blip>
          <a:srcRect/>
          <a:stretch>
            <a:fillRect/>
          </a:stretch>
        </p:blipFill>
        <p:spPr bwMode="auto">
          <a:xfrm>
            <a:off x="611560" y="3789040"/>
            <a:ext cx="3744416" cy="2386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lum bright="-20000" contrast="10000"/>
          </a:blip>
          <a:srcRect/>
          <a:stretch>
            <a:fillRect/>
          </a:stretch>
        </p:blipFill>
        <p:spPr bwMode="auto">
          <a:xfrm>
            <a:off x="4499992" y="3970926"/>
            <a:ext cx="4104456" cy="219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sellaDiTesto 9"/>
          <p:cNvSpPr txBox="1"/>
          <p:nvPr/>
        </p:nvSpPr>
        <p:spPr>
          <a:xfrm>
            <a:off x="899592" y="404664"/>
            <a:ext cx="331417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 smtClean="0"/>
              <a:t>LA FAMIGLIA (Artt. 29 – 31 Cost.) </a:t>
            </a:r>
            <a:endParaRPr lang="it-IT" dirty="0"/>
          </a:p>
        </p:txBody>
      </p:sp>
      <p:graphicFrame>
        <p:nvGraphicFramePr>
          <p:cNvPr id="8" name="Oggetto 7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3491880" y="3789040"/>
          <a:ext cx="914400" cy="771525"/>
        </p:xfrm>
        <a:graphic>
          <a:graphicData uri="http://schemas.openxmlformats.org/presentationml/2006/ole">
            <p:oleObj spid="_x0000_s2051" name="Diapositiva" showAsIcon="1" r:id="rId7" imgW="914400" imgH="771480" progId="PowerPoint.Slide.12">
              <p:embed/>
            </p:oleObj>
          </a:graphicData>
        </a:graphic>
      </p:graphicFrame>
      <p:graphicFrame>
        <p:nvGraphicFramePr>
          <p:cNvPr id="9" name="Oggetto 8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7884368" y="5413721"/>
          <a:ext cx="720080" cy="607567"/>
        </p:xfrm>
        <a:graphic>
          <a:graphicData uri="http://schemas.openxmlformats.org/presentationml/2006/ole">
            <p:oleObj spid="_x0000_s2052" name="Diapositiva" showAsIcon="1" r:id="rId8" imgW="914400" imgH="771480" progId="PowerPoint.Slide.12">
              <p:embed/>
            </p:oleObj>
          </a:graphicData>
        </a:graphic>
      </p:graphicFrame>
      <p:sp>
        <p:nvSpPr>
          <p:cNvPr id="11" name="Callout 1 10"/>
          <p:cNvSpPr/>
          <p:nvPr/>
        </p:nvSpPr>
        <p:spPr>
          <a:xfrm>
            <a:off x="6804248" y="1412776"/>
            <a:ext cx="2160240" cy="1008112"/>
          </a:xfrm>
          <a:prstGeom prst="borderCallout1">
            <a:avLst>
              <a:gd name="adj1" fmla="val 11672"/>
              <a:gd name="adj2" fmla="val -421"/>
              <a:gd name="adj3" fmla="val -66"/>
              <a:gd name="adj4" fmla="val -46368"/>
            </a:avLst>
          </a:prstGeom>
          <a:ln w="254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it-IT" sz="1200" dirty="0" smtClean="0"/>
              <a:t>Negozio giuridico: atto giuridico compiuto con la precisa volontà di produrre effetti giuridici (es.; passaggi di proprietà, nascita di nuovi diritti o obblighi, ecc …</a:t>
            </a:r>
            <a:endParaRPr lang="it-IT" sz="1200" dirty="0"/>
          </a:p>
        </p:txBody>
      </p:sp>
      <p:cxnSp>
        <p:nvCxnSpPr>
          <p:cNvPr id="12" name="Connettore 1 11"/>
          <p:cNvCxnSpPr/>
          <p:nvPr/>
        </p:nvCxnSpPr>
        <p:spPr>
          <a:xfrm>
            <a:off x="5076056" y="4869160"/>
            <a:ext cx="1800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/>
          <p:cNvCxnSpPr/>
          <p:nvPr/>
        </p:nvCxnSpPr>
        <p:spPr>
          <a:xfrm>
            <a:off x="5148064" y="5805264"/>
            <a:ext cx="1080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Oggetto 2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156176" y="2852936"/>
          <a:ext cx="914400" cy="771525"/>
        </p:xfrm>
        <a:graphic>
          <a:graphicData uri="http://schemas.openxmlformats.org/presentationml/2006/ole">
            <p:oleObj spid="_x0000_s2053" name="Oggetto shell Packager" showAsIcon="1" r:id="rId9" imgW="914400" imgH="771480" progId="Package">
              <p:embed/>
            </p:oleObj>
          </a:graphicData>
        </a:graphic>
      </p:graphicFrame>
      <p:sp>
        <p:nvSpPr>
          <p:cNvPr id="27" name="Callout con freccia a sinistra 26"/>
          <p:cNvSpPr/>
          <p:nvPr/>
        </p:nvSpPr>
        <p:spPr>
          <a:xfrm>
            <a:off x="7164288" y="2636912"/>
            <a:ext cx="1800200" cy="936104"/>
          </a:xfrm>
          <a:prstGeom prst="leftArrowCallout">
            <a:avLst>
              <a:gd name="adj1" fmla="val 25000"/>
              <a:gd name="adj2" fmla="val 25000"/>
              <a:gd name="adj3" fmla="val 12996"/>
              <a:gd name="adj4" fmla="val 8772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000" b="1" dirty="0" smtClean="0"/>
              <a:t>APPROFONDIMENTI: doppio click in visualizzazione normale, 1 click  in visualizzazione presentazione</a:t>
            </a:r>
          </a:p>
        </p:txBody>
      </p:sp>
      <p:cxnSp>
        <p:nvCxnSpPr>
          <p:cNvPr id="36" name="Connettore 1 35"/>
          <p:cNvCxnSpPr/>
          <p:nvPr/>
        </p:nvCxnSpPr>
        <p:spPr>
          <a:xfrm>
            <a:off x="8820472" y="3573016"/>
            <a:ext cx="0" cy="2016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1 37"/>
          <p:cNvCxnSpPr/>
          <p:nvPr/>
        </p:nvCxnSpPr>
        <p:spPr>
          <a:xfrm flipH="1">
            <a:off x="8676456" y="5589240"/>
            <a:ext cx="144016" cy="0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4 42"/>
          <p:cNvCxnSpPr/>
          <p:nvPr/>
        </p:nvCxnSpPr>
        <p:spPr>
          <a:xfrm rot="10800000" flipV="1">
            <a:off x="4427984" y="3573016"/>
            <a:ext cx="2952328" cy="288032"/>
          </a:xfrm>
          <a:prstGeom prst="bentConnector3">
            <a:avLst>
              <a:gd name="adj1" fmla="val 3191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67544" y="620688"/>
            <a:ext cx="59055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467544" y="3356993"/>
            <a:ext cx="7992888" cy="24929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b="1" u="sng" cap="small" dirty="0" smtClean="0"/>
              <a:t>presupposti</a:t>
            </a:r>
            <a:r>
              <a:rPr lang="it-IT" dirty="0" smtClean="0"/>
              <a:t> del Matrimonio:</a:t>
            </a:r>
          </a:p>
          <a:p>
            <a:r>
              <a:rPr lang="it-IT" sz="1000" dirty="0" smtClean="0"/>
              <a:t> </a:t>
            </a:r>
          </a:p>
          <a:p>
            <a:pPr lvl="0">
              <a:buFont typeface="Arial" pitchFamily="34" charset="0"/>
              <a:buChar char="•"/>
            </a:pPr>
            <a:r>
              <a:rPr lang="it-IT" u="sng" dirty="0" smtClean="0"/>
              <a:t> maggiore età</a:t>
            </a:r>
            <a:r>
              <a:rPr lang="it-IT" dirty="0" smtClean="0"/>
              <a:t> (</a:t>
            </a:r>
            <a:r>
              <a:rPr lang="it-IT" b="1" dirty="0" smtClean="0"/>
              <a:t>art. </a:t>
            </a:r>
            <a:r>
              <a:rPr lang="it-IT" b="1" dirty="0" smtClean="0"/>
              <a:t>84 Cod. Civ.</a:t>
            </a:r>
            <a:r>
              <a:rPr lang="it-IT" dirty="0" smtClean="0"/>
              <a:t>); </a:t>
            </a:r>
            <a:r>
              <a:rPr lang="it-IT" i="1" dirty="0" smtClean="0"/>
              <a:t>possibilità di sposarsi dopo i 16 anni con permesso del Giudice, per gravi motivi   (necessario l’accertamento delle qualità </a:t>
            </a:r>
            <a:r>
              <a:rPr lang="it-IT" i="1" dirty="0" err="1" smtClean="0"/>
              <a:t>psico</a:t>
            </a:r>
            <a:r>
              <a:rPr lang="it-IT" i="1" dirty="0" smtClean="0"/>
              <a:t> - fisiche, della validità delle motivazioni)</a:t>
            </a:r>
          </a:p>
          <a:p>
            <a:r>
              <a:rPr lang="it-IT" sz="1000" dirty="0" smtClean="0"/>
              <a:t> </a:t>
            </a:r>
          </a:p>
          <a:p>
            <a:pPr lvl="0">
              <a:buFont typeface="Arial" pitchFamily="34" charset="0"/>
              <a:buChar char="•"/>
            </a:pPr>
            <a:r>
              <a:rPr lang="it-IT" u="sng" dirty="0" smtClean="0"/>
              <a:t> capacità di intendere e di volere</a:t>
            </a:r>
            <a:endParaRPr lang="it-IT" dirty="0" smtClean="0"/>
          </a:p>
          <a:p>
            <a:r>
              <a:rPr lang="it-IT" sz="1000" dirty="0" smtClean="0"/>
              <a:t> </a:t>
            </a:r>
          </a:p>
          <a:p>
            <a:pPr lvl="0">
              <a:buFont typeface="Arial" pitchFamily="34" charset="0"/>
              <a:buChar char="•"/>
            </a:pPr>
            <a:r>
              <a:rPr lang="it-IT" u="sng" dirty="0" smtClean="0"/>
              <a:t> libertà di stato</a:t>
            </a:r>
            <a:r>
              <a:rPr lang="it-IT" dirty="0" smtClean="0"/>
              <a:t>: non essere sposati con altre persone  </a:t>
            </a:r>
          </a:p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899592" y="188640"/>
            <a:ext cx="331417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 smtClean="0"/>
              <a:t>LA FAMIGLIA (Artt. 29 – 31 Cost.) </a:t>
            </a:r>
            <a:endParaRPr lang="it-IT" dirty="0"/>
          </a:p>
        </p:txBody>
      </p:sp>
      <p:graphicFrame>
        <p:nvGraphicFramePr>
          <p:cNvPr id="6" name="Oggetto 5">
            <a:hlinkClick r:id="" action="ppaction://ole?verb=1"/>
          </p:cNvPr>
          <p:cNvGraphicFramePr>
            <a:graphicFrameLocks noChangeAspect="1"/>
          </p:cNvGraphicFramePr>
          <p:nvPr/>
        </p:nvGraphicFramePr>
        <p:xfrm>
          <a:off x="7092280" y="2420888"/>
          <a:ext cx="1024114" cy="864096"/>
        </p:xfrm>
        <a:graphic>
          <a:graphicData uri="http://schemas.openxmlformats.org/presentationml/2006/ole">
            <p:oleObj spid="_x0000_s1027" name="Documento" showAsIcon="1" r:id="rId4" imgW="914400" imgH="771480" progId="Word.Document.12">
              <p:embed/>
            </p:oleObj>
          </a:graphicData>
        </a:graphic>
      </p:graphicFrame>
      <p:sp>
        <p:nvSpPr>
          <p:cNvPr id="7" name="Freccia a sinistra 6"/>
          <p:cNvSpPr/>
          <p:nvPr/>
        </p:nvSpPr>
        <p:spPr>
          <a:xfrm>
            <a:off x="2699792" y="3068960"/>
            <a:ext cx="576064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in giù 7"/>
          <p:cNvSpPr/>
          <p:nvPr/>
        </p:nvSpPr>
        <p:spPr>
          <a:xfrm>
            <a:off x="6660232" y="1124744"/>
            <a:ext cx="1872208" cy="1008112"/>
          </a:xfrm>
          <a:prstGeom prst="downArrow">
            <a:avLst>
              <a:gd name="adj1" fmla="val 83670"/>
              <a:gd name="adj2" fmla="val 2850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it-IT" sz="1000" b="1" dirty="0" smtClean="0"/>
              <a:t>APPROFONDIMENTI: doppio click in visualizzazione normale, 1 click  in visualizzazione presentazione</a:t>
            </a:r>
            <a:endParaRPr lang="it-IT" sz="1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99592" y="188640"/>
            <a:ext cx="331417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 smtClean="0"/>
              <a:t>LA FAMIGLIA (Artt. 29 – 31 Cost.) 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323528" y="692696"/>
            <a:ext cx="8280920" cy="30777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it-IT" u="sng" dirty="0" smtClean="0"/>
              <a:t>Dal Matrimonio nascono i </a:t>
            </a:r>
            <a:r>
              <a:rPr lang="it-IT" b="1" u="sng" dirty="0" smtClean="0">
                <a:solidFill>
                  <a:srgbClr val="0070C0"/>
                </a:solidFill>
              </a:rPr>
              <a:t>RAPPORTI  FAMILIARI</a:t>
            </a:r>
            <a:r>
              <a:rPr lang="it-IT" dirty="0" smtClean="0"/>
              <a:t>: </a:t>
            </a:r>
            <a:endParaRPr lang="it-IT" sz="1200" dirty="0" smtClean="0"/>
          </a:p>
          <a:p>
            <a:r>
              <a:rPr lang="it-IT" sz="800" dirty="0" smtClean="0"/>
              <a:t> </a:t>
            </a:r>
          </a:p>
          <a:p>
            <a:pPr lvl="0"/>
            <a:r>
              <a:rPr lang="it-IT" b="1" i="1" dirty="0" smtClean="0">
                <a:solidFill>
                  <a:srgbClr val="0070C0"/>
                </a:solidFill>
              </a:rPr>
              <a:t>CONIUGIO</a:t>
            </a:r>
            <a:r>
              <a:rPr lang="it-IT" dirty="0" smtClean="0"/>
              <a:t>: Rapporto  tra  due  persone  unite  dal  Matrimonio.</a:t>
            </a:r>
            <a:endParaRPr lang="it-IT" sz="1200" dirty="0" smtClean="0"/>
          </a:p>
          <a:p>
            <a:r>
              <a:rPr lang="it-IT" sz="800" dirty="0" smtClean="0"/>
              <a:t>  </a:t>
            </a:r>
          </a:p>
          <a:p>
            <a:pPr lvl="0"/>
            <a:r>
              <a:rPr lang="it-IT" b="1" i="1" dirty="0" smtClean="0">
                <a:solidFill>
                  <a:srgbClr val="0070C0"/>
                </a:solidFill>
              </a:rPr>
              <a:t>PARENTELA</a:t>
            </a:r>
            <a:r>
              <a:rPr lang="it-IT" dirty="0" smtClean="0"/>
              <a:t>: Rapporto che unisce le persone che discendono da una stessa persona.</a:t>
            </a:r>
            <a:endParaRPr lang="it-IT" sz="1200" dirty="0" smtClean="0"/>
          </a:p>
          <a:p>
            <a:r>
              <a:rPr lang="it-IT" dirty="0" smtClean="0"/>
              <a:t>due tipi:</a:t>
            </a:r>
            <a:endParaRPr lang="it-IT" sz="1200" dirty="0" smtClean="0"/>
          </a:p>
          <a:p>
            <a:pPr lvl="1"/>
            <a:r>
              <a:rPr lang="it-IT" dirty="0" smtClean="0"/>
              <a:t> in </a:t>
            </a:r>
            <a:r>
              <a:rPr lang="it-IT" u="sng" dirty="0" smtClean="0"/>
              <a:t>linea retta</a:t>
            </a:r>
            <a:r>
              <a:rPr lang="it-IT" dirty="0" smtClean="0"/>
              <a:t>: fra persone che discendono l’una dall’altra (es. padre - figlio)</a:t>
            </a:r>
            <a:endParaRPr lang="it-IT" sz="1200" dirty="0" smtClean="0"/>
          </a:p>
          <a:p>
            <a:r>
              <a:rPr lang="it-IT" sz="800" dirty="0" smtClean="0"/>
              <a:t> </a:t>
            </a:r>
          </a:p>
          <a:p>
            <a:pPr lvl="1"/>
            <a:r>
              <a:rPr lang="it-IT" dirty="0" smtClean="0"/>
              <a:t>in </a:t>
            </a:r>
            <a:r>
              <a:rPr lang="it-IT" u="sng" dirty="0" smtClean="0"/>
              <a:t>linea collaterale</a:t>
            </a:r>
            <a:r>
              <a:rPr lang="it-IT" dirty="0" smtClean="0"/>
              <a:t>: fra persone che non discendono le une dalle altre, ma tutte dallo stesso capostipite (es. fratelli, cugini...)</a:t>
            </a:r>
            <a:endParaRPr lang="it-IT" sz="1200" dirty="0" smtClean="0"/>
          </a:p>
          <a:p>
            <a:r>
              <a:rPr lang="it-IT" sz="800" dirty="0" smtClean="0"/>
              <a:t>  </a:t>
            </a:r>
          </a:p>
          <a:p>
            <a:pPr lvl="0"/>
            <a:r>
              <a:rPr lang="it-IT" b="1" i="1" dirty="0" smtClean="0">
                <a:solidFill>
                  <a:srgbClr val="0070C0"/>
                </a:solidFill>
              </a:rPr>
              <a:t> AFFINITA</a:t>
            </a:r>
            <a:r>
              <a:rPr lang="it-IT" i="1" dirty="0" smtClean="0"/>
              <a:t>’</a:t>
            </a:r>
            <a:r>
              <a:rPr lang="it-IT" dirty="0" smtClean="0"/>
              <a:t>: Rapporto che unisce un coniuge ai </a:t>
            </a:r>
            <a:r>
              <a:rPr lang="it-IT" u="sng" dirty="0" smtClean="0"/>
              <a:t>parenti dell’altro </a:t>
            </a:r>
            <a:r>
              <a:rPr lang="it-IT" dirty="0" smtClean="0"/>
              <a:t>coniuge. (es. suocero - nuora, cognati...)   </a:t>
            </a:r>
            <a:endParaRPr lang="it-IT" dirty="0"/>
          </a:p>
        </p:txBody>
      </p:sp>
      <p:graphicFrame>
        <p:nvGraphicFramePr>
          <p:cNvPr id="4" name="Oggetto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508104" y="3809603"/>
          <a:ext cx="914400" cy="771525"/>
        </p:xfrm>
        <a:graphic>
          <a:graphicData uri="http://schemas.openxmlformats.org/presentationml/2006/ole">
            <p:oleObj spid="_x0000_s4098" name="Oggetto shell Packager" showAsIcon="1" r:id="rId3" imgW="914400" imgH="771480" progId="Package">
              <p:embed/>
            </p:oleObj>
          </a:graphicData>
        </a:graphic>
      </p:graphicFrame>
      <p:graphicFrame>
        <p:nvGraphicFramePr>
          <p:cNvPr id="5" name="Oggetto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588224" y="3809603"/>
          <a:ext cx="914400" cy="771525"/>
        </p:xfrm>
        <a:graphic>
          <a:graphicData uri="http://schemas.openxmlformats.org/presentationml/2006/ole">
            <p:oleObj spid="_x0000_s4099" name="Oggetto shell Packager" showAsIcon="1" r:id="rId4" imgW="914400" imgH="771480" progId="Package">
              <p:embed/>
            </p:oleObj>
          </a:graphicData>
        </a:graphic>
      </p:graphicFrame>
      <p:sp>
        <p:nvSpPr>
          <p:cNvPr id="6" name="Freccia a destra 5"/>
          <p:cNvSpPr/>
          <p:nvPr/>
        </p:nvSpPr>
        <p:spPr>
          <a:xfrm>
            <a:off x="395536" y="3861048"/>
            <a:ext cx="4896544" cy="648072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sz="900" b="1" dirty="0" smtClean="0"/>
              <a:t>APPROFONDIMENTI: doppio click in visualizzazione normale, 1 click  in visualizzazione presentazione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2267744" y="4653136"/>
            <a:ext cx="6305550" cy="1571625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graphicFrame>
        <p:nvGraphicFramePr>
          <p:cNvPr id="10" name="Oggetto 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668344" y="3809603"/>
          <a:ext cx="914400" cy="771525"/>
        </p:xfrm>
        <a:graphic>
          <a:graphicData uri="http://schemas.openxmlformats.org/presentationml/2006/ole">
            <p:oleObj spid="_x0000_s4103" name="Oggetto shell Packager" showAsIcon="1" r:id="rId6" imgW="914400" imgH="771480" progId="Package">
              <p:embed/>
            </p:oleObj>
          </a:graphicData>
        </a:graphic>
      </p:graphicFrame>
      <p:graphicFrame>
        <p:nvGraphicFramePr>
          <p:cNvPr id="9" name="Oggetto 8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971600" y="5301208"/>
          <a:ext cx="914400" cy="771525"/>
        </p:xfrm>
        <a:graphic>
          <a:graphicData uri="http://schemas.openxmlformats.org/presentationml/2006/ole">
            <p:oleObj spid="_x0000_s4104" name="Oggetto shell Packager" showAsIcon="1" r:id="rId7" imgW="914400" imgH="771480" progId="Package">
              <p:embed/>
            </p:oleObj>
          </a:graphicData>
        </a:graphic>
      </p:graphicFrame>
      <p:cxnSp>
        <p:nvCxnSpPr>
          <p:cNvPr id="12" name="Connettore 2 11"/>
          <p:cNvCxnSpPr/>
          <p:nvPr/>
        </p:nvCxnSpPr>
        <p:spPr>
          <a:xfrm>
            <a:off x="1403648" y="4365104"/>
            <a:ext cx="0" cy="86409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99592" y="188640"/>
            <a:ext cx="331417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 smtClean="0"/>
              <a:t>LA FAMIGLIA (Artt. 29 – 31 Cost.) </a:t>
            </a:r>
            <a:endParaRPr lang="it-IT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683568" y="692696"/>
            <a:ext cx="5800725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683568" y="3068960"/>
            <a:ext cx="576064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ggetto 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131840" y="4437112"/>
          <a:ext cx="914400" cy="771525"/>
        </p:xfrm>
        <a:graphic>
          <a:graphicData uri="http://schemas.openxmlformats.org/presentationml/2006/ole">
            <p:oleObj spid="_x0000_s5124" name="Oggetto shell Packager" showAsIcon="1" r:id="rId5" imgW="914400" imgH="771480" progId="Package">
              <p:embed/>
            </p:oleObj>
          </a:graphicData>
        </a:graphic>
      </p:graphicFrame>
      <p:sp>
        <p:nvSpPr>
          <p:cNvPr id="8" name="Freccia a destra 7"/>
          <p:cNvSpPr/>
          <p:nvPr/>
        </p:nvSpPr>
        <p:spPr>
          <a:xfrm>
            <a:off x="827584" y="4077072"/>
            <a:ext cx="2088232" cy="1368152"/>
          </a:xfrm>
          <a:prstGeom prst="rightArrow">
            <a:avLst>
              <a:gd name="adj1" fmla="val 66535"/>
              <a:gd name="adj2" fmla="val 2795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Tx/>
              <a:buChar char="-"/>
            </a:pPr>
            <a:r>
              <a:rPr lang="it-IT" sz="1000" dirty="0" smtClean="0"/>
              <a:t> </a:t>
            </a:r>
            <a:r>
              <a:rPr lang="it-IT" sz="1000" b="1" dirty="0" smtClean="0"/>
              <a:t>Comunione legale dei beni</a:t>
            </a:r>
          </a:p>
          <a:p>
            <a:pPr>
              <a:buFontTx/>
              <a:buChar char="-"/>
            </a:pPr>
            <a:r>
              <a:rPr lang="it-IT" sz="1000" b="1" dirty="0" smtClean="0"/>
              <a:t> Separazione dei beni </a:t>
            </a:r>
          </a:p>
          <a:p>
            <a:pPr>
              <a:buFontTx/>
              <a:buChar char="-"/>
            </a:pPr>
            <a:r>
              <a:rPr lang="it-IT" sz="1000" b="1" dirty="0" smtClean="0"/>
              <a:t> Comunione convenzionale</a:t>
            </a:r>
          </a:p>
          <a:p>
            <a:pPr>
              <a:buFontTx/>
              <a:buChar char="-"/>
            </a:pPr>
            <a:r>
              <a:rPr lang="it-IT" sz="1000" b="1" dirty="0" smtClean="0"/>
              <a:t> Fondo patrimoniale</a:t>
            </a:r>
            <a:endParaRPr lang="it-IT" sz="1000" b="1" dirty="0"/>
          </a:p>
        </p:txBody>
      </p:sp>
      <p:graphicFrame>
        <p:nvGraphicFramePr>
          <p:cNvPr id="9" name="Oggetto 8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427984" y="4365104"/>
          <a:ext cx="914400" cy="771525"/>
        </p:xfrm>
        <a:graphic>
          <a:graphicData uri="http://schemas.openxmlformats.org/presentationml/2006/ole">
            <p:oleObj spid="_x0000_s5125" name="Oggetto shell Packager" showAsIcon="1" r:id="rId6" imgW="914400" imgH="771480" progId="Package">
              <p:embed/>
            </p:oleObj>
          </a:graphicData>
        </a:graphic>
      </p:graphicFrame>
      <p:sp>
        <p:nvSpPr>
          <p:cNvPr id="10" name="Callout con freccia a sinistra 9"/>
          <p:cNvSpPr/>
          <p:nvPr/>
        </p:nvSpPr>
        <p:spPr>
          <a:xfrm>
            <a:off x="5508104" y="4221088"/>
            <a:ext cx="1800200" cy="936104"/>
          </a:xfrm>
          <a:prstGeom prst="leftArrowCallout">
            <a:avLst>
              <a:gd name="adj1" fmla="val 25000"/>
              <a:gd name="adj2" fmla="val 25000"/>
              <a:gd name="adj3" fmla="val 12996"/>
              <a:gd name="adj4" fmla="val 8772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000" b="1" dirty="0" smtClean="0"/>
              <a:t>APPROFONDIMENTI: doppio click in visualizzazione normale, 1 click  in visualizzazione presentazione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99592" y="188640"/>
            <a:ext cx="331417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 smtClean="0"/>
              <a:t>LA FAMIGLIA (Artt. 29 – 31 Cost.) </a:t>
            </a:r>
            <a:endParaRPr lang="it-I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827584" y="908720"/>
            <a:ext cx="5781675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llout con freccia a sinistra 8"/>
          <p:cNvSpPr/>
          <p:nvPr/>
        </p:nvSpPr>
        <p:spPr>
          <a:xfrm>
            <a:off x="6804248" y="1340768"/>
            <a:ext cx="1872208" cy="1656184"/>
          </a:xfrm>
          <a:prstGeom prst="leftArrow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100" dirty="0" smtClean="0"/>
              <a:t>Ridotti a </a:t>
            </a:r>
            <a:r>
              <a:rPr lang="it-IT" sz="1100" b="1" dirty="0" smtClean="0"/>
              <a:t>1 anno </a:t>
            </a:r>
            <a:r>
              <a:rPr lang="it-IT" sz="1100" dirty="0" smtClean="0"/>
              <a:t>per le separazioni giudiziali, </a:t>
            </a:r>
            <a:r>
              <a:rPr lang="it-IT" sz="1100" b="1" dirty="0" smtClean="0"/>
              <a:t>6 mesi </a:t>
            </a:r>
            <a:r>
              <a:rPr lang="it-IT" sz="1100" dirty="0" smtClean="0"/>
              <a:t>per  quelle consensuali dalla “legge sul Divorzio breve”  Legge 6 maggio 2015, n. 55</a:t>
            </a:r>
            <a:endParaRPr lang="it-IT" sz="1100" dirty="0"/>
          </a:p>
        </p:txBody>
      </p:sp>
      <p:graphicFrame>
        <p:nvGraphicFramePr>
          <p:cNvPr id="10" name="Oggetto 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043608" y="5373216"/>
          <a:ext cx="914400" cy="771525"/>
        </p:xfrm>
        <a:graphic>
          <a:graphicData uri="http://schemas.openxmlformats.org/presentationml/2006/ole">
            <p:oleObj spid="_x0000_s19459" name="Oggetto shell Packager" showAsIcon="1" r:id="rId4" imgW="914400" imgH="771480" progId="Package">
              <p:embed/>
            </p:oleObj>
          </a:graphicData>
        </a:graphic>
      </p:graphicFrame>
      <p:sp>
        <p:nvSpPr>
          <p:cNvPr id="8" name="Callout con freccia a sinistra 7"/>
          <p:cNvSpPr/>
          <p:nvPr/>
        </p:nvSpPr>
        <p:spPr>
          <a:xfrm>
            <a:off x="4211960" y="5229200"/>
            <a:ext cx="1800200" cy="936104"/>
          </a:xfrm>
          <a:prstGeom prst="leftArrowCallout">
            <a:avLst>
              <a:gd name="adj1" fmla="val 25000"/>
              <a:gd name="adj2" fmla="val 25000"/>
              <a:gd name="adj3" fmla="val 12996"/>
              <a:gd name="adj4" fmla="val 8772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000" b="1" dirty="0" smtClean="0"/>
              <a:t>APPROFONDIMENTI: doppio click in visualizzazione normale, 1 click  in visualizzazione presentazione</a:t>
            </a:r>
          </a:p>
        </p:txBody>
      </p:sp>
      <p:graphicFrame>
        <p:nvGraphicFramePr>
          <p:cNvPr id="11" name="Oggetto 10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267744" y="5373216"/>
          <a:ext cx="1202432" cy="771525"/>
        </p:xfrm>
        <a:graphic>
          <a:graphicData uri="http://schemas.openxmlformats.org/presentationml/2006/ole">
            <p:oleObj spid="_x0000_s19460" name="Oggetto shell Packager" showAsIcon="1" r:id="rId5" imgW="914400" imgH="77148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99592" y="188640"/>
            <a:ext cx="331417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 smtClean="0"/>
              <a:t>LA FAMIGLIA (Artt. 29 – 31 Cost.) </a:t>
            </a:r>
            <a:endParaRPr lang="it-IT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683568" y="620688"/>
            <a:ext cx="603885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Oggetto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092280" y="3573016"/>
          <a:ext cx="1365485" cy="1152128"/>
        </p:xfrm>
        <a:graphic>
          <a:graphicData uri="http://schemas.openxmlformats.org/presentationml/2006/ole">
            <p:oleObj spid="_x0000_s7171" name="Oggetto shell Packager" showAsIcon="1" r:id="rId4" imgW="914400" imgH="771480" progId="Package">
              <p:embed/>
            </p:oleObj>
          </a:graphicData>
        </a:graphic>
      </p:graphicFrame>
      <p:sp>
        <p:nvSpPr>
          <p:cNvPr id="6" name="Freccia in giù 5"/>
          <p:cNvSpPr/>
          <p:nvPr/>
        </p:nvSpPr>
        <p:spPr>
          <a:xfrm>
            <a:off x="6948264" y="1196752"/>
            <a:ext cx="1584176" cy="2016224"/>
          </a:xfrm>
          <a:prstGeom prst="downArrow">
            <a:avLst>
              <a:gd name="adj1" fmla="val 83670"/>
              <a:gd name="adj2" fmla="val 2655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000" b="1" dirty="0" smtClean="0"/>
              <a:t>APPROFONDIMENTI: doppio click in visualizzazione normale, 1 click  in visualizzazione presentazione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899592" y="188640"/>
            <a:ext cx="331417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 smtClean="0"/>
              <a:t>LA FAMIGLIA (Artt. 29 – 31 Cost.) </a:t>
            </a:r>
            <a:endParaRPr lang="it-IT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683568" y="980728"/>
            <a:ext cx="588645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683568" y="3717032"/>
            <a:ext cx="584835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reccia in giù 6"/>
          <p:cNvSpPr/>
          <p:nvPr/>
        </p:nvSpPr>
        <p:spPr>
          <a:xfrm>
            <a:off x="6876256" y="1556792"/>
            <a:ext cx="1584176" cy="2016224"/>
          </a:xfrm>
          <a:prstGeom prst="downArrow">
            <a:avLst>
              <a:gd name="adj1" fmla="val 83670"/>
              <a:gd name="adj2" fmla="val 2655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000" b="1" dirty="0" smtClean="0"/>
              <a:t>APPROFONDIMENTI: doppio click in visualizzazione normale, 1 click  in visualizzazione presentazione</a:t>
            </a:r>
          </a:p>
        </p:txBody>
      </p:sp>
      <p:graphicFrame>
        <p:nvGraphicFramePr>
          <p:cNvPr id="8" name="Oggetto 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7258000" y="3809603"/>
          <a:ext cx="914400" cy="771525"/>
        </p:xfrm>
        <a:graphic>
          <a:graphicData uri="http://schemas.openxmlformats.org/presentationml/2006/ole">
            <p:oleObj spid="_x0000_s21507" name="Oggetto shell Packager" showAsIcon="1" r:id="rId5" imgW="914400" imgH="77148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2354</TotalTime>
  <Words>414</Words>
  <Application>Microsoft Office PowerPoint</Application>
  <PresentationFormat>Presentazione su schermo (4:3)</PresentationFormat>
  <Paragraphs>48</Paragraphs>
  <Slides>9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9</vt:i4>
      </vt:variant>
    </vt:vector>
  </HeadingPairs>
  <TitlesOfParts>
    <vt:vector size="13" baseType="lpstr">
      <vt:lpstr>Tema di Office</vt:lpstr>
      <vt:lpstr>Documento di Microsoft Office Word</vt:lpstr>
      <vt:lpstr>Pacchetto</vt:lpstr>
      <vt:lpstr>Diapositiva di Microsoft Office PowerPoint</vt:lpstr>
      <vt:lpstr>LA FAMIGLIA (artt. 29 – 31 Cost)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FAMIGLIA (artt. 29 – 31 Cost)</dc:title>
  <dc:creator>Mauro Zuccari</dc:creator>
  <cp:lastModifiedBy>Win7</cp:lastModifiedBy>
  <cp:revision>175</cp:revision>
  <dcterms:created xsi:type="dcterms:W3CDTF">2020-05-05T00:42:51Z</dcterms:created>
  <dcterms:modified xsi:type="dcterms:W3CDTF">2020-06-02T12:20:17Z</dcterms:modified>
</cp:coreProperties>
</file>