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272F01-7671-490B-A03B-FEDDE0E86A7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CE811762-7BFB-41D7-A562-672835D41E69}">
      <dgm:prSet phldrT="[Testo]" custT="1"/>
      <dgm:spPr/>
      <dgm:t>
        <a:bodyPr/>
        <a:lstStyle/>
        <a:p>
          <a:r>
            <a:rPr lang="it-IT" sz="4400" dirty="0" smtClean="0"/>
            <a:t>RAPPORTO GIURIDICO =</a:t>
          </a:r>
          <a:endParaRPr lang="it-IT" sz="4400" dirty="0"/>
        </a:p>
      </dgm:t>
    </dgm:pt>
    <dgm:pt modelId="{D0F53A25-0344-4AF2-864B-A63EFBF26518}" type="parTrans" cxnId="{B322E633-D6AB-49BD-8EC0-6BA9F739F1B8}">
      <dgm:prSet/>
      <dgm:spPr/>
      <dgm:t>
        <a:bodyPr/>
        <a:lstStyle/>
        <a:p>
          <a:endParaRPr lang="it-IT"/>
        </a:p>
      </dgm:t>
    </dgm:pt>
    <dgm:pt modelId="{EB83833D-8804-45E4-91AE-B3BCC95F63B5}" type="sibTrans" cxnId="{B322E633-D6AB-49BD-8EC0-6BA9F739F1B8}">
      <dgm:prSet/>
      <dgm:spPr/>
      <dgm:t>
        <a:bodyPr/>
        <a:lstStyle/>
        <a:p>
          <a:endParaRPr lang="it-IT"/>
        </a:p>
      </dgm:t>
    </dgm:pt>
    <dgm:pt modelId="{F91D826A-D312-4068-B017-554CCCCD0A4B}">
      <dgm:prSet phldrT="[Testo]" custT="1"/>
      <dgm:spPr/>
      <dgm:t>
        <a:bodyPr/>
        <a:lstStyle/>
        <a:p>
          <a:r>
            <a:rPr lang="it-IT" sz="3200" b="1" dirty="0" smtClean="0"/>
            <a:t>Legame fra due o più soggetti </a:t>
          </a:r>
          <a:r>
            <a:rPr lang="it-IT" sz="3200" b="1" u="sng" dirty="0" smtClean="0"/>
            <a:t>regolato dalle norme giuridiche  </a:t>
          </a:r>
          <a:endParaRPr lang="it-IT" sz="3200" b="1" dirty="0"/>
        </a:p>
      </dgm:t>
    </dgm:pt>
    <dgm:pt modelId="{4E229177-8476-4A8A-B22F-FF5041C220B2}" type="parTrans" cxnId="{8341BC75-28C6-457F-BA48-2D8CC8409C0D}">
      <dgm:prSet/>
      <dgm:spPr/>
      <dgm:t>
        <a:bodyPr/>
        <a:lstStyle/>
        <a:p>
          <a:endParaRPr lang="it-IT"/>
        </a:p>
      </dgm:t>
    </dgm:pt>
    <dgm:pt modelId="{0F5A8D44-A500-4D19-9EC5-61FEFA75CDFE}" type="sibTrans" cxnId="{8341BC75-28C6-457F-BA48-2D8CC8409C0D}">
      <dgm:prSet/>
      <dgm:spPr/>
      <dgm:t>
        <a:bodyPr/>
        <a:lstStyle/>
        <a:p>
          <a:endParaRPr lang="it-IT"/>
        </a:p>
      </dgm:t>
    </dgm:pt>
    <dgm:pt modelId="{CCF6230A-95FB-4DAA-914F-2BA6094D7A94}" type="pres">
      <dgm:prSet presAssocID="{D8272F01-7671-490B-A03B-FEDDE0E86A7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11DC3213-95A7-427C-AB65-7A11D53055A8}" type="pres">
      <dgm:prSet presAssocID="{CE811762-7BFB-41D7-A562-672835D41E69}" presName="parentText" presStyleLbl="node1" presStyleIdx="0" presStyleCnt="1" custScaleY="57172" custLinFactNeighborX="388" custLinFactNeighborY="-83717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C8AE54D-01D2-446C-9D0C-AD8A2B26E05F}" type="pres">
      <dgm:prSet presAssocID="{CE811762-7BFB-41D7-A562-672835D41E69}" presName="childText" presStyleLbl="revTx" presStyleIdx="0" presStyleCnt="1" custScaleY="107799" custLinFactNeighborY="1073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B322E633-D6AB-49BD-8EC0-6BA9F739F1B8}" srcId="{D8272F01-7671-490B-A03B-FEDDE0E86A7E}" destId="{CE811762-7BFB-41D7-A562-672835D41E69}" srcOrd="0" destOrd="0" parTransId="{D0F53A25-0344-4AF2-864B-A63EFBF26518}" sibTransId="{EB83833D-8804-45E4-91AE-B3BCC95F63B5}"/>
    <dgm:cxn modelId="{8341BC75-28C6-457F-BA48-2D8CC8409C0D}" srcId="{CE811762-7BFB-41D7-A562-672835D41E69}" destId="{F91D826A-D312-4068-B017-554CCCCD0A4B}" srcOrd="0" destOrd="0" parTransId="{4E229177-8476-4A8A-B22F-FF5041C220B2}" sibTransId="{0F5A8D44-A500-4D19-9EC5-61FEFA75CDFE}"/>
    <dgm:cxn modelId="{DF622B1C-FE37-4C23-A45B-8B7DC7D82042}" type="presOf" srcId="{CE811762-7BFB-41D7-A562-672835D41E69}" destId="{11DC3213-95A7-427C-AB65-7A11D53055A8}" srcOrd="0" destOrd="0" presId="urn:microsoft.com/office/officeart/2005/8/layout/vList2"/>
    <dgm:cxn modelId="{2B193E6F-01F7-4C76-9CBA-653B71DD15E0}" type="presOf" srcId="{D8272F01-7671-490B-A03B-FEDDE0E86A7E}" destId="{CCF6230A-95FB-4DAA-914F-2BA6094D7A94}" srcOrd="0" destOrd="0" presId="urn:microsoft.com/office/officeart/2005/8/layout/vList2"/>
    <dgm:cxn modelId="{FF686F48-A307-46EC-BEB4-E6ECA31A9D75}" type="presOf" srcId="{F91D826A-D312-4068-B017-554CCCCD0A4B}" destId="{BC8AE54D-01D2-446C-9D0C-AD8A2B26E05F}" srcOrd="0" destOrd="0" presId="urn:microsoft.com/office/officeart/2005/8/layout/vList2"/>
    <dgm:cxn modelId="{CFC2CCE6-A565-4EB2-BBD8-8EABEC0B826F}" type="presParOf" srcId="{CCF6230A-95FB-4DAA-914F-2BA6094D7A94}" destId="{11DC3213-95A7-427C-AB65-7A11D53055A8}" srcOrd="0" destOrd="0" presId="urn:microsoft.com/office/officeart/2005/8/layout/vList2"/>
    <dgm:cxn modelId="{0DBC7385-E983-4A50-9D02-084D8D5B06DC}" type="presParOf" srcId="{CCF6230A-95FB-4DAA-914F-2BA6094D7A94}" destId="{BC8AE54D-01D2-446C-9D0C-AD8A2B26E05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272F01-7671-490B-A03B-FEDDE0E86A7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CE811762-7BFB-41D7-A562-672835D41E69}">
      <dgm:prSet phldrT="[Testo]" custT="1"/>
      <dgm:spPr/>
      <dgm:t>
        <a:bodyPr/>
        <a:lstStyle/>
        <a:p>
          <a:r>
            <a:rPr lang="it-IT" sz="3200" dirty="0" smtClean="0"/>
            <a:t>RAPPORTO NON GIURIDICO =</a:t>
          </a:r>
          <a:endParaRPr lang="it-IT" sz="3200" dirty="0"/>
        </a:p>
      </dgm:t>
    </dgm:pt>
    <dgm:pt modelId="{D0F53A25-0344-4AF2-864B-A63EFBF26518}" type="parTrans" cxnId="{B322E633-D6AB-49BD-8EC0-6BA9F739F1B8}">
      <dgm:prSet/>
      <dgm:spPr/>
      <dgm:t>
        <a:bodyPr/>
        <a:lstStyle/>
        <a:p>
          <a:endParaRPr lang="it-IT"/>
        </a:p>
      </dgm:t>
    </dgm:pt>
    <dgm:pt modelId="{EB83833D-8804-45E4-91AE-B3BCC95F63B5}" type="sibTrans" cxnId="{B322E633-D6AB-49BD-8EC0-6BA9F739F1B8}">
      <dgm:prSet/>
      <dgm:spPr/>
      <dgm:t>
        <a:bodyPr/>
        <a:lstStyle/>
        <a:p>
          <a:endParaRPr lang="it-IT"/>
        </a:p>
      </dgm:t>
    </dgm:pt>
    <dgm:pt modelId="{F91D826A-D312-4068-B017-554CCCCD0A4B}">
      <dgm:prSet phldrT="[Testo]" custT="1"/>
      <dgm:spPr/>
      <dgm:t>
        <a:bodyPr/>
        <a:lstStyle/>
        <a:p>
          <a:r>
            <a:rPr lang="it-IT" sz="2800" b="1" dirty="0" smtClean="0"/>
            <a:t>Legame fra due o più soggetti </a:t>
          </a:r>
          <a:r>
            <a:rPr lang="it-IT" sz="2800" b="1" u="sng" dirty="0" smtClean="0"/>
            <a:t>non regolato dalle norme giuridiche  </a:t>
          </a:r>
          <a:endParaRPr lang="it-IT" sz="2800" b="1" dirty="0"/>
        </a:p>
      </dgm:t>
    </dgm:pt>
    <dgm:pt modelId="{4E229177-8476-4A8A-B22F-FF5041C220B2}" type="parTrans" cxnId="{8341BC75-28C6-457F-BA48-2D8CC8409C0D}">
      <dgm:prSet/>
      <dgm:spPr/>
      <dgm:t>
        <a:bodyPr/>
        <a:lstStyle/>
        <a:p>
          <a:endParaRPr lang="it-IT"/>
        </a:p>
      </dgm:t>
    </dgm:pt>
    <dgm:pt modelId="{0F5A8D44-A500-4D19-9EC5-61FEFA75CDFE}" type="sibTrans" cxnId="{8341BC75-28C6-457F-BA48-2D8CC8409C0D}">
      <dgm:prSet/>
      <dgm:spPr/>
      <dgm:t>
        <a:bodyPr/>
        <a:lstStyle/>
        <a:p>
          <a:endParaRPr lang="it-IT"/>
        </a:p>
      </dgm:t>
    </dgm:pt>
    <dgm:pt modelId="{CCF6230A-95FB-4DAA-914F-2BA6094D7A94}" type="pres">
      <dgm:prSet presAssocID="{D8272F01-7671-490B-A03B-FEDDE0E86A7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11DC3213-95A7-427C-AB65-7A11D53055A8}" type="pres">
      <dgm:prSet presAssocID="{CE811762-7BFB-41D7-A562-672835D41E69}" presName="parentText" presStyleLbl="node1" presStyleIdx="0" presStyleCnt="1" custScaleY="57172" custLinFactNeighborX="388" custLinFactNeighborY="-83717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C8AE54D-01D2-446C-9D0C-AD8A2B26E05F}" type="pres">
      <dgm:prSet presAssocID="{CE811762-7BFB-41D7-A562-672835D41E69}" presName="childText" presStyleLbl="revTx" presStyleIdx="0" presStyleCnt="1" custScaleY="107799" custLinFactNeighborY="-494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B322E633-D6AB-49BD-8EC0-6BA9F739F1B8}" srcId="{D8272F01-7671-490B-A03B-FEDDE0E86A7E}" destId="{CE811762-7BFB-41D7-A562-672835D41E69}" srcOrd="0" destOrd="0" parTransId="{D0F53A25-0344-4AF2-864B-A63EFBF26518}" sibTransId="{EB83833D-8804-45E4-91AE-B3BCC95F63B5}"/>
    <dgm:cxn modelId="{F3524335-DE37-4241-AA4D-1EC220EC794D}" type="presOf" srcId="{CE811762-7BFB-41D7-A562-672835D41E69}" destId="{11DC3213-95A7-427C-AB65-7A11D53055A8}" srcOrd="0" destOrd="0" presId="urn:microsoft.com/office/officeart/2005/8/layout/vList2"/>
    <dgm:cxn modelId="{20925502-796D-449F-9685-A0B22188729E}" type="presOf" srcId="{F91D826A-D312-4068-B017-554CCCCD0A4B}" destId="{BC8AE54D-01D2-446C-9D0C-AD8A2B26E05F}" srcOrd="0" destOrd="0" presId="urn:microsoft.com/office/officeart/2005/8/layout/vList2"/>
    <dgm:cxn modelId="{8341BC75-28C6-457F-BA48-2D8CC8409C0D}" srcId="{CE811762-7BFB-41D7-A562-672835D41E69}" destId="{F91D826A-D312-4068-B017-554CCCCD0A4B}" srcOrd="0" destOrd="0" parTransId="{4E229177-8476-4A8A-B22F-FF5041C220B2}" sibTransId="{0F5A8D44-A500-4D19-9EC5-61FEFA75CDFE}"/>
    <dgm:cxn modelId="{3C2A48A8-7B8F-4DE9-952F-DEB4374D493D}" type="presOf" srcId="{D8272F01-7671-490B-A03B-FEDDE0E86A7E}" destId="{CCF6230A-95FB-4DAA-914F-2BA6094D7A94}" srcOrd="0" destOrd="0" presId="urn:microsoft.com/office/officeart/2005/8/layout/vList2"/>
    <dgm:cxn modelId="{41DE94B2-193F-4B2C-9B41-0CC5E37B2A2F}" type="presParOf" srcId="{CCF6230A-95FB-4DAA-914F-2BA6094D7A94}" destId="{11DC3213-95A7-427C-AB65-7A11D53055A8}" srcOrd="0" destOrd="0" presId="urn:microsoft.com/office/officeart/2005/8/layout/vList2"/>
    <dgm:cxn modelId="{D0B1F3D7-AC13-408E-BA13-8E7250F3DF59}" type="presParOf" srcId="{CCF6230A-95FB-4DAA-914F-2BA6094D7A94}" destId="{BC8AE54D-01D2-446C-9D0C-AD8A2B26E05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1DC3213-95A7-427C-AB65-7A11D53055A8}">
      <dsp:nvSpPr>
        <dsp:cNvPr id="0" name=""/>
        <dsp:cNvSpPr/>
      </dsp:nvSpPr>
      <dsp:spPr>
        <a:xfrm>
          <a:off x="0" y="0"/>
          <a:ext cx="7848872" cy="6849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400" kern="1200" dirty="0" smtClean="0"/>
            <a:t>RAPPORTO GIURIDICO =</a:t>
          </a:r>
          <a:endParaRPr lang="it-IT" sz="4400" kern="1200" dirty="0"/>
        </a:p>
      </dsp:txBody>
      <dsp:txXfrm>
        <a:off x="0" y="0"/>
        <a:ext cx="7848872" cy="684966"/>
      </dsp:txXfrm>
    </dsp:sp>
    <dsp:sp modelId="{BC8AE54D-01D2-446C-9D0C-AD8A2B26E05F}">
      <dsp:nvSpPr>
        <dsp:cNvPr id="0" name=""/>
        <dsp:cNvSpPr/>
      </dsp:nvSpPr>
      <dsp:spPr>
        <a:xfrm>
          <a:off x="0" y="817495"/>
          <a:ext cx="7848872" cy="11424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202" tIns="40640" rIns="227584" bIns="4064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3200" b="1" kern="1200" dirty="0" smtClean="0"/>
            <a:t>Legame fra due o più soggetti </a:t>
          </a:r>
          <a:r>
            <a:rPr lang="it-IT" sz="3200" b="1" u="sng" kern="1200" dirty="0" smtClean="0"/>
            <a:t>regolato dalle norme giuridiche  </a:t>
          </a:r>
          <a:endParaRPr lang="it-IT" sz="3200" b="1" kern="1200" dirty="0"/>
        </a:p>
      </dsp:txBody>
      <dsp:txXfrm>
        <a:off x="0" y="817495"/>
        <a:ext cx="7848872" cy="114249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1DC3213-95A7-427C-AB65-7A11D53055A8}">
      <dsp:nvSpPr>
        <dsp:cNvPr id="0" name=""/>
        <dsp:cNvSpPr/>
      </dsp:nvSpPr>
      <dsp:spPr>
        <a:xfrm>
          <a:off x="0" y="0"/>
          <a:ext cx="7848872" cy="6849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kern="1200" dirty="0" smtClean="0"/>
            <a:t>RAPPORTO NON GIURIDICO =</a:t>
          </a:r>
          <a:endParaRPr lang="it-IT" sz="3200" kern="1200" dirty="0"/>
        </a:p>
      </dsp:txBody>
      <dsp:txXfrm>
        <a:off x="0" y="0"/>
        <a:ext cx="7848872" cy="684966"/>
      </dsp:txXfrm>
    </dsp:sp>
    <dsp:sp modelId="{BC8AE54D-01D2-446C-9D0C-AD8A2B26E05F}">
      <dsp:nvSpPr>
        <dsp:cNvPr id="0" name=""/>
        <dsp:cNvSpPr/>
      </dsp:nvSpPr>
      <dsp:spPr>
        <a:xfrm>
          <a:off x="0" y="648069"/>
          <a:ext cx="7848872" cy="11424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202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2800" b="1" kern="1200" dirty="0" smtClean="0"/>
            <a:t>Legame fra due o più soggetti </a:t>
          </a:r>
          <a:r>
            <a:rPr lang="it-IT" sz="2800" b="1" u="sng" kern="1200" dirty="0" smtClean="0"/>
            <a:t>non regolato dalle norme giuridiche  </a:t>
          </a:r>
          <a:endParaRPr lang="it-IT" sz="2800" b="1" kern="1200" dirty="0"/>
        </a:p>
      </dsp:txBody>
      <dsp:txXfrm>
        <a:off x="0" y="648069"/>
        <a:ext cx="7848872" cy="11424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2279-720C-4A0B-ABDF-B8F1F3B59C48}" type="datetimeFigureOut">
              <a:rPr lang="it-IT" smtClean="0"/>
              <a:t>07/03/2020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F3F7E-E7DD-4C25-9DA7-CED05F38542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2279-720C-4A0B-ABDF-B8F1F3B59C48}" type="datetimeFigureOut">
              <a:rPr lang="it-IT" smtClean="0"/>
              <a:t>07/03/2020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F3F7E-E7DD-4C25-9DA7-CED05F38542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2279-720C-4A0B-ABDF-B8F1F3B59C48}" type="datetimeFigureOut">
              <a:rPr lang="it-IT" smtClean="0"/>
              <a:t>07/03/2020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F3F7E-E7DD-4C25-9DA7-CED05F38542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2279-720C-4A0B-ABDF-B8F1F3B59C48}" type="datetimeFigureOut">
              <a:rPr lang="it-IT" smtClean="0"/>
              <a:t>07/03/2020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F3F7E-E7DD-4C25-9DA7-CED05F38542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2279-720C-4A0B-ABDF-B8F1F3B59C48}" type="datetimeFigureOut">
              <a:rPr lang="it-IT" smtClean="0"/>
              <a:t>07/03/2020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F3F7E-E7DD-4C25-9DA7-CED05F38542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2279-720C-4A0B-ABDF-B8F1F3B59C48}" type="datetimeFigureOut">
              <a:rPr lang="it-IT" smtClean="0"/>
              <a:t>07/03/2020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F3F7E-E7DD-4C25-9DA7-CED05F38542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2279-720C-4A0B-ABDF-B8F1F3B59C48}" type="datetimeFigureOut">
              <a:rPr lang="it-IT" smtClean="0"/>
              <a:t>07/03/2020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F3F7E-E7DD-4C25-9DA7-CED05F38542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2279-720C-4A0B-ABDF-B8F1F3B59C48}" type="datetimeFigureOut">
              <a:rPr lang="it-IT" smtClean="0"/>
              <a:t>07/03/2020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F3F7E-E7DD-4C25-9DA7-CED05F38542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2279-720C-4A0B-ABDF-B8F1F3B59C48}" type="datetimeFigureOut">
              <a:rPr lang="it-IT" smtClean="0"/>
              <a:t>07/03/2020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F3F7E-E7DD-4C25-9DA7-CED05F38542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2279-720C-4A0B-ABDF-B8F1F3B59C48}" type="datetimeFigureOut">
              <a:rPr lang="it-IT" smtClean="0"/>
              <a:t>07/03/2020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F3F7E-E7DD-4C25-9DA7-CED05F38542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2279-720C-4A0B-ABDF-B8F1F3B59C48}" type="datetimeFigureOut">
              <a:rPr lang="it-IT" smtClean="0"/>
              <a:t>07/03/2020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F3F7E-E7DD-4C25-9DA7-CED05F38542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B2279-720C-4A0B-ABDF-B8F1F3B59C48}" type="datetimeFigureOut">
              <a:rPr lang="it-IT" smtClean="0"/>
              <a:t>07/03/2020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F3F7E-E7DD-4C25-9DA7-CED05F38542B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oleObject" Target="../embeddings/oleObject1.bin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7772400" cy="165618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t-IT" sz="3600" b="1" dirty="0" smtClean="0">
                <a:solidFill>
                  <a:srgbClr val="0070C0"/>
                </a:solidFill>
              </a:rPr>
              <a:t>RAPPORTO GIURIDICO, SOGGETTI DEL DIRITTO, OGGETTI DEL DIRITTO</a:t>
            </a:r>
            <a:endParaRPr lang="it-IT" sz="3600" b="1" dirty="0">
              <a:solidFill>
                <a:srgbClr val="0070C0"/>
              </a:solidFill>
            </a:endParaRPr>
          </a:p>
        </p:txBody>
      </p:sp>
      <p:sp>
        <p:nvSpPr>
          <p:cNvPr id="7" name="Sottotitolo 6"/>
          <p:cNvSpPr>
            <a:spLocks noGrp="1"/>
          </p:cNvSpPr>
          <p:nvPr>
            <p:ph type="subTitle" idx="1"/>
          </p:nvPr>
        </p:nvSpPr>
        <p:spPr>
          <a:xfrm>
            <a:off x="611560" y="2708920"/>
            <a:ext cx="7560840" cy="3600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it-IT" sz="4000" b="1" dirty="0" smtClean="0">
                <a:solidFill>
                  <a:srgbClr val="C00000"/>
                </a:solidFill>
              </a:rPr>
              <a:t>Lezione introduttiva: cos’è un rapporto giuridico? Cosa sono i soggetti e gli oggetti del Diritto? </a:t>
            </a:r>
            <a:endParaRPr lang="it-IT" sz="4000" b="1" dirty="0" smtClean="0">
              <a:solidFill>
                <a:srgbClr val="C00000"/>
              </a:solidFill>
            </a:endParaRPr>
          </a:p>
          <a:p>
            <a:pPr algn="l"/>
            <a:endParaRPr lang="it-IT" sz="2000" b="1" dirty="0">
              <a:solidFill>
                <a:srgbClr val="C0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148064" y="1700808"/>
            <a:ext cx="2880320" cy="461665"/>
          </a:xfrm>
          <a:prstGeom prst="rect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rgbClr val="C00000"/>
                </a:solidFill>
              </a:rPr>
              <a:t>Clicca </a:t>
            </a:r>
            <a:r>
              <a:rPr lang="it-IT" sz="1200" b="1" dirty="0" smtClean="0">
                <a:solidFill>
                  <a:srgbClr val="C00000"/>
                </a:solidFill>
              </a:rPr>
              <a:t>sullo spazio bianco per scorrere le </a:t>
            </a:r>
            <a:r>
              <a:rPr lang="it-IT" sz="1200" b="1" dirty="0" smtClean="0">
                <a:solidFill>
                  <a:srgbClr val="C00000"/>
                </a:solidFill>
              </a:rPr>
              <a:t>diapositive e aprire le clip audio </a:t>
            </a:r>
            <a:endParaRPr lang="it-IT" sz="1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/>
          <p:cNvGraphicFramePr/>
          <p:nvPr/>
        </p:nvGraphicFramePr>
        <p:xfrm>
          <a:off x="539552" y="1397000"/>
          <a:ext cx="7848872" cy="1959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ma 4"/>
          <p:cNvGraphicFramePr/>
          <p:nvPr/>
        </p:nvGraphicFramePr>
        <p:xfrm>
          <a:off x="683568" y="4005064"/>
          <a:ext cx="7848872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539552" y="3212976"/>
            <a:ext cx="619268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Esempi:  rapporto genitori / figli, rapporto insegnanti studenti, rapporto imprenditori / dipendenti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611560" y="5517232"/>
            <a:ext cx="338437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Esempio: rapporto di amicizia</a:t>
            </a:r>
            <a:endParaRPr lang="it-IT" dirty="0"/>
          </a:p>
        </p:txBody>
      </p:sp>
      <p:sp>
        <p:nvSpPr>
          <p:cNvPr id="9" name="Callout con freccia a destra 8"/>
          <p:cNvSpPr/>
          <p:nvPr/>
        </p:nvSpPr>
        <p:spPr>
          <a:xfrm>
            <a:off x="251520" y="6093296"/>
            <a:ext cx="4896544" cy="432048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9640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b="1" i="1" dirty="0" smtClean="0">
                <a:solidFill>
                  <a:schemeClr val="accent3">
                    <a:lumMod val="50000"/>
                  </a:schemeClr>
                </a:solidFill>
              </a:rPr>
              <a:t>Libro di testo “La città dei diritti” vol. 1  pag. 30. </a:t>
            </a:r>
            <a:endParaRPr lang="it-IT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Ottagono 9"/>
          <p:cNvSpPr/>
          <p:nvPr/>
        </p:nvSpPr>
        <p:spPr>
          <a:xfrm>
            <a:off x="6228184" y="836712"/>
            <a:ext cx="2016224" cy="432048"/>
          </a:xfrm>
          <a:prstGeom prst="octagon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i="1" dirty="0" smtClean="0">
                <a:solidFill>
                  <a:srgbClr val="C00000"/>
                </a:solidFill>
              </a:rPr>
              <a:t>Clicca sullo sfondo bianco per  vedere il resto</a:t>
            </a:r>
            <a:endParaRPr lang="it-IT" sz="1200" b="1" i="1" dirty="0">
              <a:solidFill>
                <a:srgbClr val="C00000"/>
              </a:solidFill>
            </a:endParaRPr>
          </a:p>
        </p:txBody>
      </p:sp>
      <p:sp>
        <p:nvSpPr>
          <p:cNvPr id="13" name="Freccia a destra 12"/>
          <p:cNvSpPr/>
          <p:nvPr/>
        </p:nvSpPr>
        <p:spPr>
          <a:xfrm>
            <a:off x="6084168" y="5517232"/>
            <a:ext cx="1584176" cy="936104"/>
          </a:xfrm>
          <a:prstGeom prst="rightArrow">
            <a:avLst>
              <a:gd name="adj1" fmla="val 50000"/>
              <a:gd name="adj2" fmla="val 3396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r>
              <a:rPr lang="it-IT" sz="1200" b="1" i="1" dirty="0" smtClean="0">
                <a:solidFill>
                  <a:schemeClr val="accent3">
                    <a:lumMod val="50000"/>
                  </a:schemeClr>
                </a:solidFill>
              </a:rPr>
              <a:t>Click o doppio click sull’icona  per sentire</a:t>
            </a:r>
            <a:endParaRPr lang="it-IT" sz="1200" b="1" dirty="0"/>
          </a:p>
        </p:txBody>
      </p:sp>
      <p:graphicFrame>
        <p:nvGraphicFramePr>
          <p:cNvPr id="14" name="Oggetto 13"/>
          <p:cNvGraphicFramePr>
            <a:graphicFrameLocks noChangeAspect="1"/>
          </p:cNvGraphicFramePr>
          <p:nvPr/>
        </p:nvGraphicFramePr>
        <p:xfrm>
          <a:off x="7884368" y="5589240"/>
          <a:ext cx="914400" cy="771525"/>
        </p:xfrm>
        <a:graphic>
          <a:graphicData uri="http://schemas.openxmlformats.org/presentationml/2006/ole">
            <p:oleObj spid="_x0000_s1026" name="Oggetto shell Packager" showAsIcon="1" r:id="rId13" imgW="914400" imgH="771480" progId="Package">
              <p:embed/>
            </p:oleObj>
          </a:graphicData>
        </a:graphic>
      </p:graphicFrame>
      <p:sp>
        <p:nvSpPr>
          <p:cNvPr id="12" name="Titolo 1"/>
          <p:cNvSpPr txBox="1">
            <a:spLocks/>
          </p:cNvSpPr>
          <p:nvPr/>
        </p:nvSpPr>
        <p:spPr>
          <a:xfrm>
            <a:off x="457200" y="274638"/>
            <a:ext cx="8229600" cy="49006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RAPPORTO GIURIDICO, SOGGETTI DEL DIRITTO, OGGETTI DEL DIRITTO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DC3213-95A7-427C-AB65-7A11D53055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graphicEl>
                                              <a:dgm id="{11DC3213-95A7-427C-AB65-7A11D53055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8AE54D-01D2-446C-9D0C-AD8A2B26E0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graphicEl>
                                              <a:dgm id="{BC8AE54D-01D2-446C-9D0C-AD8A2B26E0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1DC3213-95A7-427C-AB65-7A11D53055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>
                                            <p:graphicEl>
                                              <a:dgm id="{11DC3213-95A7-427C-AB65-7A11D53055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C8AE54D-01D2-446C-9D0C-AD8A2B26E0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>
                                            <p:graphicEl>
                                              <a:dgm id="{BC8AE54D-01D2-446C-9D0C-AD8A2B26E0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verb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verb" cmd="0">
                                      <p:cBhvr>
                                        <p:cTn id="4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Graphic spid="5" grpId="0">
        <p:bldSub>
          <a:bldDgm bld="one"/>
        </p:bldSub>
      </p:bldGraphic>
      <p:bldP spid="7" grpId="0" build="allAtOnce" animBg="1"/>
      <p:bldP spid="8" grpId="0" build="allAtOnce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8"/>
          <p:cNvGrpSpPr/>
          <p:nvPr/>
        </p:nvGrpSpPr>
        <p:grpSpPr>
          <a:xfrm>
            <a:off x="539552" y="1196752"/>
            <a:ext cx="7848872" cy="1455553"/>
            <a:chOff x="0" y="0"/>
            <a:chExt cx="7848872" cy="1455553"/>
          </a:xfrm>
        </p:grpSpPr>
        <p:sp>
          <p:nvSpPr>
            <p:cNvPr id="13" name="Rettangolo arrotondato 12"/>
            <p:cNvSpPr/>
            <p:nvPr/>
          </p:nvSpPr>
          <p:spPr>
            <a:xfrm>
              <a:off x="0" y="0"/>
              <a:ext cx="7848872" cy="145555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ttangolo 13"/>
            <p:cNvSpPr/>
            <p:nvPr/>
          </p:nvSpPr>
          <p:spPr>
            <a:xfrm>
              <a:off x="71054" y="71054"/>
              <a:ext cx="7706764" cy="13134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7170" tIns="217170" rIns="217170" bIns="217170" numCol="1" spcCol="1270" anchor="ctr" anchorCtr="0">
              <a:noAutofit/>
            </a:bodyPr>
            <a:lstStyle/>
            <a:p>
              <a:pPr defTabSz="2533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4400" b="1" dirty="0" smtClean="0"/>
                <a:t>SOGGETTI DEL DIRITTO </a:t>
              </a:r>
              <a:r>
                <a:rPr lang="it-IT" sz="4400" b="1" kern="1200" dirty="0" smtClean="0"/>
                <a:t>=</a:t>
              </a:r>
              <a:endParaRPr lang="it-IT" sz="4400" b="1" kern="1200" dirty="0"/>
            </a:p>
          </p:txBody>
        </p:sp>
      </p:grpSp>
      <p:grpSp>
        <p:nvGrpSpPr>
          <p:cNvPr id="3" name="Gruppo 9"/>
          <p:cNvGrpSpPr/>
          <p:nvPr/>
        </p:nvGrpSpPr>
        <p:grpSpPr>
          <a:xfrm>
            <a:off x="251520" y="2693316"/>
            <a:ext cx="8496944" cy="1455764"/>
            <a:chOff x="-288032" y="1496564"/>
            <a:chExt cx="8496944" cy="1455764"/>
          </a:xfrm>
        </p:grpSpPr>
        <p:sp>
          <p:nvSpPr>
            <p:cNvPr id="11" name="Rettangolo 10"/>
            <p:cNvSpPr/>
            <p:nvPr/>
          </p:nvSpPr>
          <p:spPr>
            <a:xfrm>
              <a:off x="0" y="1496564"/>
              <a:ext cx="7848872" cy="114249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ettangolo 11"/>
            <p:cNvSpPr/>
            <p:nvPr/>
          </p:nvSpPr>
          <p:spPr>
            <a:xfrm>
              <a:off x="-288032" y="1496564"/>
              <a:ext cx="8496944" cy="14557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9202" tIns="40640" rIns="227584" bIns="40640" numCol="1" spcCol="1270" anchor="t" anchorCtr="0">
              <a:noAutofit/>
            </a:bodyPr>
            <a:lstStyle/>
            <a:p>
              <a:pPr marL="285750" lvl="1" defTabSz="14224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</a:pPr>
              <a:r>
                <a:rPr lang="it-IT" sz="3200" dirty="0" smtClean="0"/>
                <a:t>tutti i soggetti cui le norme giuridiche attribuiscono “situazioni giuridiche” (diritti, obblighi ... )</a:t>
              </a:r>
              <a:r>
                <a:rPr lang="it-IT" sz="3200" b="1" u="sng" kern="1200" dirty="0" smtClean="0"/>
                <a:t>  </a:t>
              </a:r>
              <a:endParaRPr lang="it-IT" sz="3200" b="1" kern="1200" dirty="0"/>
            </a:p>
          </p:txBody>
        </p:sp>
      </p:grpSp>
      <p:sp>
        <p:nvSpPr>
          <p:cNvPr id="15" name="CasellaDiTesto 14"/>
          <p:cNvSpPr txBox="1"/>
          <p:nvPr/>
        </p:nvSpPr>
        <p:spPr>
          <a:xfrm>
            <a:off x="683568" y="4077072"/>
            <a:ext cx="7488832" cy="646331"/>
          </a:xfrm>
          <a:prstGeom prst="rect">
            <a:avLst/>
          </a:prstGeom>
          <a:scene3d>
            <a:camera prst="perspectiveFront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Esempi: io, il gelataio, l’amica di mia madre, l’azienda in cui lavora mia zia, il Comune di Reggio Emilia …</a:t>
            </a:r>
            <a:endParaRPr lang="it-IT" dirty="0"/>
          </a:p>
        </p:txBody>
      </p:sp>
      <p:sp>
        <p:nvSpPr>
          <p:cNvPr id="16" name="Callout con freccia a destra 15"/>
          <p:cNvSpPr/>
          <p:nvPr/>
        </p:nvSpPr>
        <p:spPr>
          <a:xfrm>
            <a:off x="611560" y="5517232"/>
            <a:ext cx="4968552" cy="648072"/>
          </a:xfrm>
          <a:prstGeom prst="rightArrowCallout">
            <a:avLst>
              <a:gd name="adj1" fmla="val 50000"/>
              <a:gd name="adj2" fmla="val 25000"/>
              <a:gd name="adj3" fmla="val 41847"/>
              <a:gd name="adj4" fmla="val 90696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sz="1600" b="1" i="1" dirty="0" smtClean="0">
                <a:solidFill>
                  <a:schemeClr val="accent3">
                    <a:lumMod val="50000"/>
                  </a:schemeClr>
                </a:solidFill>
              </a:rPr>
              <a:t>Leggi“La città dei diritti” vol. 1  pagg. 30 – 33: i vari esempi di diritti delle persone … </a:t>
            </a:r>
            <a:r>
              <a:rPr lang="it-IT" b="1" i="1" dirty="0" smtClean="0">
                <a:solidFill>
                  <a:schemeClr val="accent3">
                    <a:lumMod val="50000"/>
                  </a:schemeClr>
                </a:solidFill>
              </a:rPr>
              <a:t>                                                                         </a:t>
            </a:r>
            <a:endParaRPr lang="it-IT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8" name="Freccia a destra 17"/>
          <p:cNvSpPr/>
          <p:nvPr/>
        </p:nvSpPr>
        <p:spPr>
          <a:xfrm>
            <a:off x="5868144" y="5301208"/>
            <a:ext cx="1584176" cy="936104"/>
          </a:xfrm>
          <a:prstGeom prst="rightArrow">
            <a:avLst>
              <a:gd name="adj1" fmla="val 50000"/>
              <a:gd name="adj2" fmla="val 3396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r>
              <a:rPr lang="it-IT" sz="1200" b="1" i="1" dirty="0" smtClean="0">
                <a:solidFill>
                  <a:schemeClr val="accent3">
                    <a:lumMod val="50000"/>
                  </a:schemeClr>
                </a:solidFill>
              </a:rPr>
              <a:t>Click o doppio click sull’icona  per sentire</a:t>
            </a:r>
            <a:endParaRPr lang="it-IT" sz="1200" b="1" dirty="0"/>
          </a:p>
        </p:txBody>
      </p:sp>
      <p:graphicFrame>
        <p:nvGraphicFramePr>
          <p:cNvPr id="19" name="Oggetto 18"/>
          <p:cNvGraphicFramePr>
            <a:graphicFrameLocks noChangeAspect="1"/>
          </p:cNvGraphicFramePr>
          <p:nvPr/>
        </p:nvGraphicFramePr>
        <p:xfrm>
          <a:off x="7668343" y="5445224"/>
          <a:ext cx="938771" cy="792088"/>
        </p:xfrm>
        <a:graphic>
          <a:graphicData uri="http://schemas.openxmlformats.org/presentationml/2006/ole">
            <p:oleObj spid="_x0000_s2050" name="Oggetto shell Packager" showAsIcon="1" r:id="rId3" imgW="914400" imgH="771480" progId="Package">
              <p:embed/>
            </p:oleObj>
          </a:graphicData>
        </a:graphic>
      </p:graphicFrame>
      <p:sp>
        <p:nvSpPr>
          <p:cNvPr id="20" name="Titolo 1"/>
          <p:cNvSpPr txBox="1">
            <a:spLocks/>
          </p:cNvSpPr>
          <p:nvPr/>
        </p:nvSpPr>
        <p:spPr>
          <a:xfrm>
            <a:off x="457200" y="274638"/>
            <a:ext cx="8229600" cy="49006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RAPPORTO GIURIDICO, SOGGETTI DEL DIRITTO, OGGETTI DEL DIRITTO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verb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verb" cmd="0">
                                      <p:cBhvr>
                                        <p:cTn id="24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8"/>
          <p:cNvGrpSpPr/>
          <p:nvPr/>
        </p:nvGrpSpPr>
        <p:grpSpPr>
          <a:xfrm>
            <a:off x="539552" y="1196752"/>
            <a:ext cx="7848872" cy="1455553"/>
            <a:chOff x="0" y="0"/>
            <a:chExt cx="7848872" cy="1455553"/>
          </a:xfrm>
        </p:grpSpPr>
        <p:sp>
          <p:nvSpPr>
            <p:cNvPr id="13" name="Rettangolo arrotondato 12"/>
            <p:cNvSpPr/>
            <p:nvPr/>
          </p:nvSpPr>
          <p:spPr>
            <a:xfrm>
              <a:off x="0" y="0"/>
              <a:ext cx="7848872" cy="145555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ttangolo 13"/>
            <p:cNvSpPr/>
            <p:nvPr/>
          </p:nvSpPr>
          <p:spPr>
            <a:xfrm>
              <a:off x="71054" y="71054"/>
              <a:ext cx="7706764" cy="13134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7170" tIns="217170" rIns="217170" bIns="217170" numCol="1" spcCol="1270" anchor="ctr" anchorCtr="0">
              <a:noAutofit/>
            </a:bodyPr>
            <a:lstStyle/>
            <a:p>
              <a:pPr defTabSz="2533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4400" b="1" dirty="0" smtClean="0"/>
                <a:t>OGGETTI DEL DIRITTO =</a:t>
              </a:r>
              <a:endParaRPr lang="it-IT" sz="4400" b="1" kern="1200" dirty="0"/>
            </a:p>
          </p:txBody>
        </p:sp>
      </p:grpSp>
      <p:grpSp>
        <p:nvGrpSpPr>
          <p:cNvPr id="4" name="Gruppo 9"/>
          <p:cNvGrpSpPr/>
          <p:nvPr/>
        </p:nvGrpSpPr>
        <p:grpSpPr>
          <a:xfrm>
            <a:off x="251520" y="2693316"/>
            <a:ext cx="8496944" cy="1023716"/>
            <a:chOff x="-288032" y="1496564"/>
            <a:chExt cx="8496944" cy="1142496"/>
          </a:xfrm>
        </p:grpSpPr>
        <p:sp>
          <p:nvSpPr>
            <p:cNvPr id="11" name="Rettangolo 10"/>
            <p:cNvSpPr/>
            <p:nvPr/>
          </p:nvSpPr>
          <p:spPr>
            <a:xfrm>
              <a:off x="0" y="1496564"/>
              <a:ext cx="7848872" cy="114249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ettangolo 11"/>
            <p:cNvSpPr/>
            <p:nvPr/>
          </p:nvSpPr>
          <p:spPr>
            <a:xfrm>
              <a:off x="-288032" y="1496564"/>
              <a:ext cx="8496944" cy="10237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9202" tIns="40640" rIns="227584" bIns="40640" numCol="1" spcCol="1270" anchor="t" anchorCtr="0">
              <a:noAutofit/>
            </a:bodyPr>
            <a:lstStyle/>
            <a:p>
              <a:pPr marL="0" lvl="1" defTabSz="14224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</a:pPr>
              <a:r>
                <a:rPr lang="it-IT" sz="3200" dirty="0" smtClean="0"/>
                <a:t>tutte le cose  su cui i soggetti possono esercitare i loro diritti</a:t>
              </a:r>
              <a:endParaRPr lang="it-IT" sz="3200" b="1" kern="1200" dirty="0"/>
            </a:p>
          </p:txBody>
        </p:sp>
      </p:grpSp>
      <p:sp>
        <p:nvSpPr>
          <p:cNvPr id="15" name="CasellaDiTesto 14"/>
          <p:cNvSpPr txBox="1"/>
          <p:nvPr/>
        </p:nvSpPr>
        <p:spPr>
          <a:xfrm>
            <a:off x="611560" y="3717032"/>
            <a:ext cx="7488832" cy="646331"/>
          </a:xfrm>
          <a:prstGeom prst="rect">
            <a:avLst/>
          </a:prstGeom>
          <a:scene3d>
            <a:camera prst="perspectiveFront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Esempi: la mia casa, il tuo monopattino, la lezione di Diritto che il professore ti deve fare … </a:t>
            </a:r>
            <a:endParaRPr lang="it-IT" dirty="0"/>
          </a:p>
        </p:txBody>
      </p:sp>
      <p:sp>
        <p:nvSpPr>
          <p:cNvPr id="10" name="Callout con freccia a destra 9"/>
          <p:cNvSpPr/>
          <p:nvPr/>
        </p:nvSpPr>
        <p:spPr>
          <a:xfrm>
            <a:off x="611560" y="4797152"/>
            <a:ext cx="4896544" cy="432048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9640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b="1" i="1" dirty="0" smtClean="0">
                <a:solidFill>
                  <a:schemeClr val="accent3">
                    <a:lumMod val="50000"/>
                  </a:schemeClr>
                </a:solidFill>
              </a:rPr>
              <a:t>Libro di testo “La città dei diritti” vol. 1  pag. 46</a:t>
            </a:r>
            <a:endParaRPr lang="it-IT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7" name="Freccia a destra 16"/>
          <p:cNvSpPr/>
          <p:nvPr/>
        </p:nvSpPr>
        <p:spPr>
          <a:xfrm>
            <a:off x="5868144" y="5301208"/>
            <a:ext cx="1584176" cy="936104"/>
          </a:xfrm>
          <a:prstGeom prst="rightArrow">
            <a:avLst>
              <a:gd name="adj1" fmla="val 50000"/>
              <a:gd name="adj2" fmla="val 3396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r>
              <a:rPr lang="it-IT" sz="1200" b="1" i="1" dirty="0" smtClean="0">
                <a:solidFill>
                  <a:schemeClr val="accent3">
                    <a:lumMod val="50000"/>
                  </a:schemeClr>
                </a:solidFill>
              </a:rPr>
              <a:t>Click o doppio click sull’icona  per sentire</a:t>
            </a:r>
            <a:endParaRPr lang="it-IT" sz="1200" b="1" dirty="0"/>
          </a:p>
        </p:txBody>
      </p:sp>
      <p:graphicFrame>
        <p:nvGraphicFramePr>
          <p:cNvPr id="18" name="Oggetto 17"/>
          <p:cNvGraphicFramePr>
            <a:graphicFrameLocks noChangeAspect="1"/>
          </p:cNvGraphicFramePr>
          <p:nvPr/>
        </p:nvGraphicFramePr>
        <p:xfrm>
          <a:off x="7668344" y="5301208"/>
          <a:ext cx="1033264" cy="871817"/>
        </p:xfrm>
        <a:graphic>
          <a:graphicData uri="http://schemas.openxmlformats.org/presentationml/2006/ole">
            <p:oleObj spid="_x0000_s3074" name="Oggetto shell Packager" showAsIcon="1" r:id="rId3" imgW="914400" imgH="771480" progId="Package">
              <p:embed/>
            </p:oleObj>
          </a:graphicData>
        </a:graphic>
      </p:graphicFrame>
      <p:sp>
        <p:nvSpPr>
          <p:cNvPr id="16" name="Titolo 1"/>
          <p:cNvSpPr txBox="1">
            <a:spLocks/>
          </p:cNvSpPr>
          <p:nvPr/>
        </p:nvSpPr>
        <p:spPr>
          <a:xfrm>
            <a:off x="457200" y="274638"/>
            <a:ext cx="8229600" cy="49006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RAPPORTO GIURIDICO, SOGGETTI DEL DIRITTO, OGGETTI DEL DIRITTO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verb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verb" cmd="0">
                                      <p:cBhvr>
                                        <p:cTn id="24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285</Words>
  <Application>Microsoft Office PowerPoint</Application>
  <PresentationFormat>Presentazione su schermo (4:3)</PresentationFormat>
  <Paragraphs>25</Paragraphs>
  <Slides>4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6" baseType="lpstr">
      <vt:lpstr>Tema di Office</vt:lpstr>
      <vt:lpstr>Pacchetto</vt:lpstr>
      <vt:lpstr>RAPPORTO GIURIDICO, SOGGETTI DEL DIRITTO, OGGETTI DEL DIRITTO</vt:lpstr>
      <vt:lpstr>Diapositiva 2</vt:lpstr>
      <vt:lpstr>Diapositiva 3</vt:lpstr>
      <vt:lpstr>Diapositiva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RAPPORTO GIURIDICO, SOGGETTI DEL DIRITTO, OGGETTI DEL DIRITTO</dc:title>
  <dc:creator>Win7</dc:creator>
  <cp:lastModifiedBy>Win7</cp:lastModifiedBy>
  <cp:revision>4</cp:revision>
  <dcterms:created xsi:type="dcterms:W3CDTF">2020-03-07T16:11:10Z</dcterms:created>
  <dcterms:modified xsi:type="dcterms:W3CDTF">2020-03-07T16:25:43Z</dcterms:modified>
</cp:coreProperties>
</file>