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5" r:id="rId6"/>
    <p:sldId id="259" r:id="rId7"/>
    <p:sldId id="260" r:id="rId8"/>
    <p:sldId id="261" r:id="rId9"/>
    <p:sldId id="262" r:id="rId10"/>
    <p:sldId id="263"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C5F4F1-BECD-427E-BDC4-7EE6DF3A569C}" type="slidenum">
              <a:rPr lang="it-IT" smtClean="0"/>
              <a:pPr/>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C5F4F1-BECD-427E-BDC4-7EE6DF3A569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D4C5F4F1-BECD-427E-BDC4-7EE6DF3A569C}"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D4C5F4F1-BECD-427E-BDC4-7EE6DF3A569C}"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C5F4F1-BECD-427E-BDC4-7EE6DF3A569C}"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0C23107B-8AB0-4281-97B4-E2E26681C221}" type="datetimeFigureOut">
              <a:rPr lang="it-IT" smtClean="0"/>
              <a:pPr/>
              <a:t>04/06/2018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C5F4F1-BECD-427E-BDC4-7EE6DF3A569C}" type="slidenum">
              <a:rPr lang="it-IT" smtClean="0"/>
              <a:pPr/>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D4C5F4F1-BECD-427E-BDC4-7EE6DF3A569C}"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D4C5F4F1-BECD-427E-BDC4-7EE6DF3A569C}" type="slidenum">
              <a:rPr lang="it-IT" smtClean="0"/>
              <a:pPr/>
              <a:t>‹N›</a:t>
            </a:fld>
            <a:endParaRPr lang="it-IT"/>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C5F4F1-BECD-427E-BDC4-7EE6DF3A569C}" type="slidenum">
              <a:rPr lang="it-IT" smtClean="0"/>
              <a:pPr/>
              <a:t>‹N›</a:t>
            </a:fld>
            <a:endParaRPr lang="it-IT"/>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C5F4F1-BECD-427E-BDC4-7EE6DF3A569C}" type="slidenum">
              <a:rPr lang="it-IT" smtClean="0"/>
              <a:pPr/>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0C23107B-8AB0-4281-97B4-E2E26681C221}" type="datetimeFigureOut">
              <a:rPr lang="it-IT" smtClean="0"/>
              <a:pPr/>
              <a:t>04/06/2018</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D4C5F4F1-BECD-427E-BDC4-7EE6DF3A569C}"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0C23107B-8AB0-4281-97B4-E2E26681C221}" type="datetimeFigureOut">
              <a:rPr lang="it-IT" smtClean="0"/>
              <a:pPr/>
              <a:t>04/06/2018</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23107B-8AB0-4281-97B4-E2E26681C221}" type="datetimeFigureOut">
              <a:rPr lang="it-IT" smtClean="0"/>
              <a:pPr/>
              <a:t>04/06/2018</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C5F4F1-BECD-427E-BDC4-7EE6DF3A569C}" type="slidenum">
              <a:rPr lang="it-IT" smtClean="0"/>
              <a:pPr/>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ita.it/it/article/2007/02/03/false-onlus-ecco-come-cautelarsi/61928/" TargetMode="External"/><Relationship Id="rId2" Type="http://schemas.openxmlformats.org/officeDocument/2006/relationships/hyperlink" Target="http://espresso.repubblica.it/attualita/2014/04/21/news/false-onlus-la-giungla-dei-furbetti-1.162244?refresh_ce" TargetMode="External"/><Relationship Id="rId1" Type="http://schemas.openxmlformats.org/officeDocument/2006/relationships/slideLayout" Target="../slideLayouts/slideLayout2.xml"/><Relationship Id="rId4" Type="http://schemas.openxmlformats.org/officeDocument/2006/relationships/hyperlink" Target="http://www.studiospidalieri.it/ecco-come-falsi-enti-e-associazioni-no-profit-truffano-il-fisco.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55776" y="4581128"/>
            <a:ext cx="6400800" cy="1752600"/>
          </a:xfrm>
        </p:spPr>
        <p:txBody>
          <a:bodyPr>
            <a:normAutofit lnSpcReduction="10000"/>
          </a:bodyPr>
          <a:lstStyle/>
          <a:p>
            <a:pPr algn="r"/>
            <a:endParaRPr lang="it-IT" dirty="0" smtClean="0"/>
          </a:p>
          <a:p>
            <a:pPr algn="r"/>
            <a:endParaRPr lang="it-IT" dirty="0" smtClean="0"/>
          </a:p>
          <a:p>
            <a:pPr algn="r"/>
            <a:endParaRPr lang="it-IT" dirty="0" smtClean="0"/>
          </a:p>
          <a:p>
            <a:pPr algn="r"/>
            <a:endParaRPr lang="it-IT" dirty="0" smtClean="0"/>
          </a:p>
          <a:p>
            <a:pPr algn="r"/>
            <a:endParaRPr lang="it-IT" dirty="0" smtClean="0"/>
          </a:p>
          <a:p>
            <a:pPr algn="r"/>
            <a:r>
              <a:rPr lang="it-IT" dirty="0" err="1" smtClean="0"/>
              <a:t>Vignaga</a:t>
            </a:r>
            <a:r>
              <a:rPr lang="it-IT" dirty="0" smtClean="0"/>
              <a:t> </a:t>
            </a:r>
            <a:r>
              <a:rPr lang="it-IT" dirty="0" err="1" smtClean="0"/>
              <a:t>matteo</a:t>
            </a:r>
            <a:endParaRPr lang="it-IT" dirty="0"/>
          </a:p>
        </p:txBody>
      </p:sp>
      <p:sp>
        <p:nvSpPr>
          <p:cNvPr id="2" name="Titolo 1"/>
          <p:cNvSpPr>
            <a:spLocks noGrp="1"/>
          </p:cNvSpPr>
          <p:nvPr>
            <p:ph type="ctrTitle"/>
          </p:nvPr>
        </p:nvSpPr>
        <p:spPr/>
        <p:txBody>
          <a:bodyPr/>
          <a:lstStyle/>
          <a:p>
            <a:r>
              <a:rPr lang="it-IT" dirty="0" smtClean="0"/>
              <a:t>LE ASSOCIAZIONI NON PROFIT FALSE</a:t>
            </a:r>
            <a:endParaRPr lang="it-IT" dirty="0"/>
          </a:p>
        </p:txBody>
      </p:sp>
    </p:spTree>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pPr algn="l"/>
            <a:r>
              <a:rPr lang="it-IT" dirty="0" smtClean="0"/>
              <a:t>FONTI</a:t>
            </a:r>
            <a:endParaRPr lang="it-IT" dirty="0"/>
          </a:p>
        </p:txBody>
      </p:sp>
      <p:sp>
        <p:nvSpPr>
          <p:cNvPr id="6" name="Segnaposto contenuto 5"/>
          <p:cNvSpPr>
            <a:spLocks noGrp="1"/>
          </p:cNvSpPr>
          <p:nvPr>
            <p:ph sz="quarter" idx="1"/>
          </p:nvPr>
        </p:nvSpPr>
        <p:spPr/>
        <p:txBody>
          <a:bodyPr/>
          <a:lstStyle/>
          <a:p>
            <a:pPr>
              <a:buNone/>
            </a:pPr>
            <a:r>
              <a:rPr lang="it-IT" u="sng" dirty="0" smtClean="0">
                <a:hlinkClick r:id="rId2"/>
              </a:rPr>
              <a:t>http://espresso.repubblica.it/attualita/2014/04/21/news/false-onlus-la-giungla-dei-furbetti-1.162244?refresh_ce</a:t>
            </a:r>
            <a:endParaRPr lang="it-IT" dirty="0" smtClean="0"/>
          </a:p>
          <a:p>
            <a:pPr>
              <a:buNone/>
            </a:pPr>
            <a:r>
              <a:rPr lang="it-IT" u="sng" dirty="0" smtClean="0">
                <a:hlinkClick r:id="rId3"/>
              </a:rPr>
              <a:t>http://www.vita.it/</a:t>
            </a:r>
            <a:r>
              <a:rPr lang="it-IT" u="sng" dirty="0" err="1" smtClean="0">
                <a:hlinkClick r:id="rId3"/>
              </a:rPr>
              <a:t>it</a:t>
            </a:r>
            <a:r>
              <a:rPr lang="it-IT" u="sng" dirty="0" smtClean="0">
                <a:hlinkClick r:id="rId3"/>
              </a:rPr>
              <a:t>/</a:t>
            </a:r>
            <a:r>
              <a:rPr lang="it-IT" u="sng" dirty="0" err="1" smtClean="0">
                <a:hlinkClick r:id="rId3"/>
              </a:rPr>
              <a:t>article</a:t>
            </a:r>
            <a:r>
              <a:rPr lang="it-IT" u="sng" dirty="0" smtClean="0">
                <a:hlinkClick r:id="rId3"/>
              </a:rPr>
              <a:t>/2007/02/03/</a:t>
            </a:r>
            <a:r>
              <a:rPr lang="it-IT" u="sng" dirty="0" err="1" smtClean="0">
                <a:hlinkClick r:id="rId3"/>
              </a:rPr>
              <a:t>false-onlus-ecco-come-cautelarsi</a:t>
            </a:r>
            <a:r>
              <a:rPr lang="it-IT" u="sng" dirty="0" smtClean="0">
                <a:hlinkClick r:id="rId3"/>
              </a:rPr>
              <a:t>/61928/</a:t>
            </a:r>
            <a:endParaRPr lang="it-IT" u="sng" dirty="0" smtClean="0"/>
          </a:p>
          <a:p>
            <a:pPr>
              <a:buNone/>
            </a:pPr>
            <a:r>
              <a:rPr lang="it-IT" u="sng" dirty="0" smtClean="0">
                <a:hlinkClick r:id="rId4"/>
              </a:rPr>
              <a:t>http://www.studiospidalieri.it/ecco-come-falsi-enti-e-associazioni-no-profit-truffano-il-fisco.html#</a:t>
            </a:r>
            <a:endParaRPr lang="it-IT" u="sng" dirty="0" smtClean="0"/>
          </a:p>
          <a:p>
            <a:pPr>
              <a:buNone/>
            </a:pPr>
            <a:endParaRPr lang="it-IT" u="sng" dirty="0" smtClean="0"/>
          </a:p>
        </p:txBody>
      </p:sp>
    </p:spTree>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INTRODUZIONE</a:t>
            </a:r>
            <a:endParaRPr lang="it-IT" dirty="0"/>
          </a:p>
        </p:txBody>
      </p:sp>
      <p:sp>
        <p:nvSpPr>
          <p:cNvPr id="3" name="Segnaposto contenuto 2"/>
          <p:cNvSpPr>
            <a:spLocks noGrp="1"/>
          </p:cNvSpPr>
          <p:nvPr>
            <p:ph sz="quarter" idx="1"/>
          </p:nvPr>
        </p:nvSpPr>
        <p:spPr>
          <a:xfrm>
            <a:off x="301752" y="1527048"/>
            <a:ext cx="8503920" cy="4566248"/>
          </a:xfrm>
        </p:spPr>
        <p:txBody>
          <a:bodyPr/>
          <a:lstStyle/>
          <a:p>
            <a:pPr>
              <a:buNone/>
            </a:pPr>
            <a:r>
              <a:rPr lang="it-IT" dirty="0" smtClean="0"/>
              <a:t>Esistono molte truffe dietro al settore del non profit.</a:t>
            </a:r>
          </a:p>
          <a:p>
            <a:r>
              <a:rPr lang="it-IT" dirty="0" smtClean="0"/>
              <a:t>Dalle imprese pronte a emettere fatture false</a:t>
            </a:r>
          </a:p>
          <a:p>
            <a:r>
              <a:rPr lang="it-IT" dirty="0" smtClean="0"/>
              <a:t>Alle cooperative che si “intascano” le sovvenzioni fornite dallo Stato</a:t>
            </a:r>
          </a:p>
          <a:p>
            <a:r>
              <a:rPr lang="it-IT" dirty="0" smtClean="0"/>
              <a:t>Alla classica richiesta di donazioni senza utilizzo del ricavato a scopo sociale</a:t>
            </a:r>
          </a:p>
          <a:p>
            <a:endParaRPr lang="it-IT" dirty="0" smtClean="0"/>
          </a:p>
        </p:txBody>
      </p:sp>
      <p:pic>
        <p:nvPicPr>
          <p:cNvPr id="2050" name="Picture 2" descr="C:\Users\vignaga.matteo\AppData\Local\Microsoft\Windows\Temporary Internet Files\Content.IE5\ZOE7CA0W\Jaria_Vita[1].jpg"/>
          <p:cNvPicPr>
            <a:picLocks noChangeAspect="1" noChangeArrowheads="1"/>
          </p:cNvPicPr>
          <p:nvPr/>
        </p:nvPicPr>
        <p:blipFill>
          <a:blip r:embed="rId2" cstate="print"/>
          <a:srcRect/>
          <a:stretch>
            <a:fillRect/>
          </a:stretch>
        </p:blipFill>
        <p:spPr bwMode="auto">
          <a:xfrm>
            <a:off x="5148064" y="3861048"/>
            <a:ext cx="3024336" cy="2517759"/>
          </a:xfrm>
          <a:prstGeom prst="rect">
            <a:avLst/>
          </a:prstGeom>
          <a:noFill/>
        </p:spPr>
      </p:pic>
      <p:sp>
        <p:nvSpPr>
          <p:cNvPr id="5" name="Rettangolo 4"/>
          <p:cNvSpPr/>
          <p:nvPr/>
        </p:nvSpPr>
        <p:spPr>
          <a:xfrm>
            <a:off x="2987824" y="6165304"/>
            <a:ext cx="2160240"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900" dirty="0" smtClean="0"/>
              <a:t>Giornale La Stampa del 22/02/1979</a:t>
            </a:r>
            <a:endParaRPr lang="it-IT" sz="900" dirty="0"/>
          </a:p>
        </p:txBody>
      </p:sp>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914400"/>
            <a:ext cx="2362200" cy="498376"/>
          </a:xfrm>
        </p:spPr>
        <p:txBody>
          <a:bodyPr/>
          <a:lstStyle/>
          <a:p>
            <a:r>
              <a:rPr lang="it-IT" dirty="0" smtClean="0"/>
              <a:t>COME?</a:t>
            </a:r>
            <a:endParaRPr lang="it-IT" dirty="0"/>
          </a:p>
        </p:txBody>
      </p:sp>
      <p:sp>
        <p:nvSpPr>
          <p:cNvPr id="3" name="Segnaposto testo 2"/>
          <p:cNvSpPr>
            <a:spLocks noGrp="1"/>
          </p:cNvSpPr>
          <p:nvPr>
            <p:ph type="body" idx="2"/>
          </p:nvPr>
        </p:nvSpPr>
        <p:spPr>
          <a:xfrm>
            <a:off x="381000" y="1484784"/>
            <a:ext cx="2362200" cy="4641379"/>
          </a:xfrm>
        </p:spPr>
        <p:txBody>
          <a:bodyPr/>
          <a:lstStyle/>
          <a:p>
            <a:r>
              <a:rPr lang="it-IT" dirty="0" smtClean="0"/>
              <a:t>Chiedendo ad un </a:t>
            </a:r>
            <a:r>
              <a:rPr lang="it-IT" dirty="0" smtClean="0"/>
              <a:t>commercialista </a:t>
            </a:r>
            <a:r>
              <a:rPr lang="it-IT" dirty="0" smtClean="0"/>
              <a:t>com’è possibile eludere il Fisco, sono state ricavate queste informazioni.</a:t>
            </a:r>
            <a:endParaRPr lang="it-IT" dirty="0"/>
          </a:p>
        </p:txBody>
      </p:sp>
      <p:sp>
        <p:nvSpPr>
          <p:cNvPr id="4" name="Segnaposto contenuto 3"/>
          <p:cNvSpPr>
            <a:spLocks noGrp="1"/>
          </p:cNvSpPr>
          <p:nvPr>
            <p:ph sz="quarter" idx="1"/>
          </p:nvPr>
        </p:nvSpPr>
        <p:spPr>
          <a:xfrm>
            <a:off x="3131840" y="548680"/>
            <a:ext cx="5638800" cy="5410200"/>
          </a:xfrm>
        </p:spPr>
        <p:txBody>
          <a:bodyPr>
            <a:noAutofit/>
          </a:bodyPr>
          <a:lstStyle/>
          <a:p>
            <a:pPr>
              <a:lnSpc>
                <a:spcPct val="170000"/>
              </a:lnSpc>
              <a:buNone/>
            </a:pPr>
            <a:r>
              <a:rPr lang="it-IT" sz="1000" dirty="0" smtClean="0"/>
              <a:t>Proviamo a contattare un commercialista per chiedergli come si fa ad aprire un ristorante, una piscina o un altro esercizio commerciale spacciandolo per un non profit. Riusciamo ad aprire in questo modo un centro polifunzionale che preveda al suo interno una piscina, una palestra, una discoteca-sala da ballo e un ristorante. </a:t>
            </a:r>
          </a:p>
          <a:p>
            <a:pPr>
              <a:lnSpc>
                <a:spcPct val="170000"/>
              </a:lnSpc>
              <a:buNone/>
            </a:pPr>
            <a:r>
              <a:rPr lang="it-IT" sz="1000" dirty="0" smtClean="0"/>
              <a:t>Primo consiglio: "Un passo alla volta, per non dare troppo nell’occhio". Costituiamo un’associazione enogastronomica e culturale. Nello statuto scriviamo, seguendo i consigli del nostro consulente, che "si prefigge lo scopo di valorizzare la cultura del mangiare e del bere del territorio" e un sacco di altre bugie. Possiamo aprire, così, un piccolo ristorante. Evitiamo, però, tutti i costi che incombono sulle società. Quali sono i vantaggi per chi sceglie la strade del non profit? Non avremo l’obbligo d’iscrizione alla camera di commercio, che comporta il pagamento di una tassa di 200 euro all’anno. A differenza di tutte le società di ristorazione, inoltre, non pagheremo l’Irap, l’imposta sull’attività produttiva, che ammonta al 3,9% del reddito imponibile. Non pagheremo l’</a:t>
            </a:r>
            <a:r>
              <a:rPr lang="it-IT" sz="1000" dirty="0" err="1" smtClean="0"/>
              <a:t>Ires</a:t>
            </a:r>
            <a:r>
              <a:rPr lang="it-IT" sz="1000" dirty="0" smtClean="0"/>
              <a:t>, l’imposta sul reddito delle società, pari al 27,5 per cento. </a:t>
            </a:r>
          </a:p>
          <a:p>
            <a:pPr>
              <a:lnSpc>
                <a:spcPct val="170000"/>
              </a:lnSpc>
              <a:buNone/>
            </a:pPr>
            <a:r>
              <a:rPr lang="it-IT" sz="1000" dirty="0" smtClean="0"/>
              <a:t>Ma occorre fare molta attenzione: "I controlli sono diventati molto stringenti". Bisogna partire con un’attività a basso rendimento. Anche perché restando al di sotto del limite dei 250mila euro all’anno "si può usufruire del regime </a:t>
            </a:r>
            <a:r>
              <a:rPr lang="it-IT" sz="1000" dirty="0" err="1" smtClean="0"/>
              <a:t>agevolativo</a:t>
            </a:r>
            <a:r>
              <a:rPr lang="it-IT" sz="1000" dirty="0" smtClean="0"/>
              <a:t>, molto interessante per le associazioni. Il reddito imponibile viene determinato forfettariamente in ragione del 2% del volume dei ricavi". Ma l’associazione deve dimostrare di rispettare regole democratiche, convocare almeno una volta all’anno i soci per discutere il rendiconto. Come evitare queste scocciature? "Si può prevedere, nello statuto, che le convocazioni siano pubblicate in bacheca, dove nessuno le va a guardare", consiglia il commercialista. </a:t>
            </a:r>
            <a:endParaRPr lang="it-IT" sz="1000" dirty="0"/>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Perché?</a:t>
            </a:r>
            <a:endParaRPr lang="it-IT" dirty="0"/>
          </a:p>
        </p:txBody>
      </p:sp>
      <p:sp>
        <p:nvSpPr>
          <p:cNvPr id="3" name="Segnaposto contenuto 2"/>
          <p:cNvSpPr>
            <a:spLocks noGrp="1"/>
          </p:cNvSpPr>
          <p:nvPr>
            <p:ph sz="quarter" idx="1"/>
          </p:nvPr>
        </p:nvSpPr>
        <p:spPr/>
        <p:txBody>
          <a:bodyPr>
            <a:normAutofit/>
          </a:bodyPr>
          <a:lstStyle/>
          <a:p>
            <a:pPr marL="0">
              <a:buNone/>
            </a:pPr>
            <a:r>
              <a:rPr lang="it-IT" dirty="0" smtClean="0"/>
              <a:t>La motivazione per creare associazioni non profit false è semplice: agevolazioni fiscali che le imprese ottengono dallo Stato, tra cui sconti e </a:t>
            </a:r>
            <a:r>
              <a:rPr lang="it-IT" dirty="0" err="1" smtClean="0"/>
              <a:t>sovvenzioni*</a:t>
            </a:r>
            <a:r>
              <a:rPr lang="it-IT" dirty="0" smtClean="0"/>
              <a:t>.</a:t>
            </a:r>
          </a:p>
          <a:p>
            <a:pPr marL="0">
              <a:buNone/>
            </a:pPr>
            <a:endParaRPr lang="it-IT"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endParaRPr lang="it-IT" sz="1400" dirty="0" smtClean="0"/>
          </a:p>
          <a:p>
            <a:pPr marL="0">
              <a:buNone/>
            </a:pPr>
            <a:r>
              <a:rPr lang="it-IT" sz="1400" dirty="0" err="1" smtClean="0"/>
              <a:t>*Tenendo</a:t>
            </a:r>
            <a:r>
              <a:rPr lang="it-IT" sz="1400" dirty="0" smtClean="0"/>
              <a:t> ben presente che spesso lo Stato fatica a concedere a causa di problemi economici e/o debiti.</a:t>
            </a:r>
            <a:endParaRPr lang="it-IT" sz="1400" dirty="0"/>
          </a:p>
        </p:txBody>
      </p:sp>
      <p:pic>
        <p:nvPicPr>
          <p:cNvPr id="3075" name="Picture 3" descr="C:\Users\vignaga.matteo\AppData\Local\Microsoft\Windows\Temporary Internet Files\Content.IE5\CT5O5GL5\Banche-e-aiuti-di-stato[1].jpg"/>
          <p:cNvPicPr>
            <a:picLocks noChangeAspect="1" noChangeArrowheads="1"/>
          </p:cNvPicPr>
          <p:nvPr/>
        </p:nvPicPr>
        <p:blipFill>
          <a:blip r:embed="rId2" cstate="print"/>
          <a:srcRect/>
          <a:stretch>
            <a:fillRect/>
          </a:stretch>
        </p:blipFill>
        <p:spPr bwMode="auto">
          <a:xfrm>
            <a:off x="395536" y="2838716"/>
            <a:ext cx="8352928" cy="2759328"/>
          </a:xfrm>
          <a:prstGeom prst="rect">
            <a:avLst/>
          </a:prstGeom>
          <a:noFill/>
        </p:spPr>
      </p:pic>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dirty="0" smtClean="0"/>
              <a:t>LE LEGGI </a:t>
            </a:r>
            <a:r>
              <a:rPr lang="it-IT" sz="1800" dirty="0" smtClean="0"/>
              <a:t>(Del Decreto Legislativo del 4/12/1997 n.460)</a:t>
            </a:r>
            <a:endParaRPr lang="it-IT" sz="1800" dirty="0"/>
          </a:p>
        </p:txBody>
      </p:sp>
      <p:sp>
        <p:nvSpPr>
          <p:cNvPr id="3" name="Segnaposto contenuto 2"/>
          <p:cNvSpPr>
            <a:spLocks noGrp="1"/>
          </p:cNvSpPr>
          <p:nvPr>
            <p:ph sz="quarter" idx="1"/>
          </p:nvPr>
        </p:nvSpPr>
        <p:spPr/>
        <p:txBody>
          <a:bodyPr>
            <a:normAutofit lnSpcReduction="10000"/>
          </a:bodyPr>
          <a:lstStyle/>
          <a:p>
            <a:r>
              <a:rPr lang="it-IT" dirty="0" smtClean="0"/>
              <a:t>Le leggi che definiscono le agevolazioni prima citate sono le seguenti:</a:t>
            </a:r>
          </a:p>
          <a:p>
            <a:pPr lvl="2">
              <a:buFont typeface="Wingdings" pitchFamily="2" charset="2"/>
              <a:buChar char="§"/>
            </a:pPr>
            <a:r>
              <a:rPr lang="it-IT" sz="1600" dirty="0" smtClean="0">
                <a:solidFill>
                  <a:schemeClr val="accent5">
                    <a:lumMod val="50000"/>
                  </a:schemeClr>
                </a:solidFill>
              </a:rPr>
              <a:t> </a:t>
            </a:r>
            <a:r>
              <a:rPr lang="it-IT" sz="1600" b="1" dirty="0" smtClean="0">
                <a:solidFill>
                  <a:schemeClr val="accent5">
                    <a:lumMod val="50000"/>
                  </a:schemeClr>
                </a:solidFill>
              </a:rPr>
              <a:t>Art.12</a:t>
            </a:r>
            <a:r>
              <a:rPr lang="it-IT" sz="1600" dirty="0" smtClean="0"/>
              <a:t>: “I proventi derivanti dall'esercizio delle attività direttamente connesse non concorrono alla formazione del reddito imponibile.“</a:t>
            </a:r>
          </a:p>
          <a:p>
            <a:pPr lvl="2">
              <a:buFont typeface="Wingdings" pitchFamily="2" charset="2"/>
              <a:buChar char="§"/>
            </a:pPr>
            <a:r>
              <a:rPr lang="it-IT" sz="1600" b="1" dirty="0" smtClean="0">
                <a:solidFill>
                  <a:schemeClr val="accent5">
                    <a:lumMod val="50000"/>
                  </a:schemeClr>
                </a:solidFill>
              </a:rPr>
              <a:t>Art.15</a:t>
            </a:r>
            <a:r>
              <a:rPr lang="it-IT" sz="1600" dirty="0" smtClean="0"/>
              <a:t>: ”Fermi restando gli obblighi previsti dal titolo secondo del decreto del 26/10/1972, n. 633 le ONLUS, limitatamente alle operazioni riconducibili alle </a:t>
            </a:r>
            <a:r>
              <a:rPr lang="it-IT" sz="1600" dirty="0" err="1" smtClean="0"/>
              <a:t>attivita'</a:t>
            </a:r>
            <a:r>
              <a:rPr lang="it-IT" sz="1600" dirty="0" smtClean="0"/>
              <a:t> istituzionali, non sono soggette all'obbligo di certificazione dei corrispettivi mediante ricevuta o scontrino fiscale.</a:t>
            </a:r>
          </a:p>
          <a:p>
            <a:pPr lvl="2">
              <a:buFont typeface="Wingdings" pitchFamily="2" charset="2"/>
              <a:buChar char="§"/>
            </a:pPr>
            <a:r>
              <a:rPr lang="it-IT" sz="1600" b="1" dirty="0" smtClean="0">
                <a:solidFill>
                  <a:schemeClr val="accent5">
                    <a:lumMod val="50000"/>
                  </a:schemeClr>
                </a:solidFill>
              </a:rPr>
              <a:t>Art.16</a:t>
            </a:r>
            <a:r>
              <a:rPr lang="it-IT" sz="1600" dirty="0" smtClean="0"/>
              <a:t>: “Sui contributi corrisposti alle ONLUS dagli enti pubblici non si applica la ritenuta di cui all'articolo 28, secondo comma, del decreto del 29/9/1973, n. 600.”</a:t>
            </a:r>
          </a:p>
          <a:p>
            <a:pPr lvl="2">
              <a:buFont typeface="Wingdings" pitchFamily="2" charset="2"/>
              <a:buChar char="§"/>
            </a:pPr>
            <a:r>
              <a:rPr lang="it-IT" sz="1600" b="1" dirty="0" smtClean="0">
                <a:solidFill>
                  <a:schemeClr val="accent5">
                    <a:lumMod val="50000"/>
                  </a:schemeClr>
                </a:solidFill>
              </a:rPr>
              <a:t>Art.17</a:t>
            </a:r>
            <a:r>
              <a:rPr lang="it-IT" sz="1600" dirty="0" smtClean="0"/>
              <a:t>: Esenzioni dall’imposta di bollo relative a registri, atti e documenti.</a:t>
            </a:r>
          </a:p>
          <a:p>
            <a:pPr lvl="2">
              <a:buFont typeface="Wingdings" pitchFamily="2" charset="2"/>
              <a:buChar char="§"/>
            </a:pPr>
            <a:r>
              <a:rPr lang="it-IT" sz="1600" b="1" dirty="0" smtClean="0">
                <a:solidFill>
                  <a:schemeClr val="accent5">
                    <a:lumMod val="50000"/>
                  </a:schemeClr>
                </a:solidFill>
              </a:rPr>
              <a:t>Art.18</a:t>
            </a:r>
            <a:r>
              <a:rPr lang="it-IT" sz="1600" dirty="0" smtClean="0"/>
              <a:t>:“Gli atti e i provvedimenti concernenti le organizzazioni non lucrative di </a:t>
            </a:r>
            <a:r>
              <a:rPr lang="it-IT" sz="1600" dirty="0" err="1" smtClean="0"/>
              <a:t>utilita'</a:t>
            </a:r>
            <a:r>
              <a:rPr lang="it-IT" sz="1600" dirty="0" smtClean="0"/>
              <a:t> sociale (ONLUS) sono esenti dalle tasse sulle concessioni governative.“</a:t>
            </a:r>
          </a:p>
          <a:p>
            <a:pPr lvl="2">
              <a:buFont typeface="Wingdings" pitchFamily="2" charset="2"/>
              <a:buChar char="§"/>
            </a:pPr>
            <a:endParaRPr lang="it-IT" sz="1600" dirty="0" smtClean="0"/>
          </a:p>
          <a:p>
            <a:pPr lvl="2">
              <a:buFont typeface="Wingdings" pitchFamily="2" charset="2"/>
              <a:buChar char="§"/>
            </a:pPr>
            <a:r>
              <a:rPr lang="it-IT" sz="1600" dirty="0" smtClean="0"/>
              <a:t>Sono presenti anche molti altri articoli riguardanti ulteriori agevolazioni da imposte.</a:t>
            </a:r>
            <a:endParaRPr lang="it-IT" sz="1600" dirty="0"/>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Chi lotta contro queste truffe</a:t>
            </a:r>
            <a:endParaRPr lang="it-IT" dirty="0"/>
          </a:p>
        </p:txBody>
      </p:sp>
      <p:sp>
        <p:nvSpPr>
          <p:cNvPr id="5" name="Segnaposto testo 4"/>
          <p:cNvSpPr>
            <a:spLocks noGrp="1"/>
          </p:cNvSpPr>
          <p:nvPr>
            <p:ph type="body" idx="2"/>
          </p:nvPr>
        </p:nvSpPr>
        <p:spPr/>
        <p:txBody>
          <a:bodyPr/>
          <a:lstStyle/>
          <a:p>
            <a:endParaRPr lang="it-IT" dirty="0" smtClean="0"/>
          </a:p>
          <a:p>
            <a:r>
              <a:rPr lang="it-IT" dirty="0" smtClean="0"/>
              <a:t>«Senza controlli sulle attività realmente svolte succede che sotto il cappello “senza scopo di lucro” finiscano anche gli enti previdenziali dei dentisti, le università private e le fondazioni bancarie: un magma informe dove convivono realtà completamente diverse».</a:t>
            </a:r>
            <a:br>
              <a:rPr lang="it-IT" dirty="0" smtClean="0"/>
            </a:br>
            <a:endParaRPr lang="it-IT" dirty="0"/>
          </a:p>
        </p:txBody>
      </p:sp>
      <p:sp>
        <p:nvSpPr>
          <p:cNvPr id="4" name="Segnaposto contenuto 3"/>
          <p:cNvSpPr>
            <a:spLocks noGrp="1"/>
          </p:cNvSpPr>
          <p:nvPr>
            <p:ph sz="quarter" idx="1"/>
          </p:nvPr>
        </p:nvSpPr>
        <p:spPr/>
        <p:txBody>
          <a:bodyPr>
            <a:normAutofit fontScale="92500" lnSpcReduction="10000"/>
          </a:bodyPr>
          <a:lstStyle/>
          <a:p>
            <a:pPr>
              <a:buNone/>
            </a:pPr>
            <a:r>
              <a:rPr lang="it-IT" dirty="0" smtClean="0"/>
              <a:t>Il sociologo </a:t>
            </a:r>
            <a:r>
              <a:rPr lang="it-IT" b="1" dirty="0" smtClean="0"/>
              <a:t>Giovanni Moro</a:t>
            </a:r>
            <a:r>
              <a:rPr lang="it-IT" dirty="0" smtClean="0"/>
              <a:t> ha scritto un libro dal titolo eloquente e polemico </a:t>
            </a:r>
            <a:r>
              <a:rPr lang="it-IT" b="1" dirty="0" smtClean="0"/>
              <a:t>Contro il non profit</a:t>
            </a:r>
            <a:r>
              <a:rPr lang="it-IT" dirty="0" smtClean="0"/>
              <a:t>. Il volume mette all’indice quel terzo settore che dietro questa parola nasconde uno spazio in cui avvengono anche truffe. Con tutto ciò che ne consegue in termini di dubbia utilità sociale, arricchimenti personali, conflitti di interesse, elusione fiscale, rapporti di lavoro insani, concorrenza sleale con le imprese private.</a:t>
            </a:r>
            <a:br>
              <a:rPr lang="it-IT" dirty="0" smtClean="0"/>
            </a:br>
            <a:endParaRPr lang="it-IT" dirty="0" smtClean="0"/>
          </a:p>
          <a:p>
            <a:endParaRPr lang="it-IT" dirty="0"/>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I LAVORATORI COINVOLTI</a:t>
            </a:r>
            <a:endParaRPr lang="it-IT" dirty="0"/>
          </a:p>
        </p:txBody>
      </p:sp>
      <p:sp>
        <p:nvSpPr>
          <p:cNvPr id="3" name="Segnaposto contenuto 2"/>
          <p:cNvSpPr>
            <a:spLocks noGrp="1"/>
          </p:cNvSpPr>
          <p:nvPr>
            <p:ph sz="quarter" idx="1"/>
          </p:nvPr>
        </p:nvSpPr>
        <p:spPr/>
        <p:txBody>
          <a:bodyPr/>
          <a:lstStyle/>
          <a:p>
            <a:pPr>
              <a:buNone/>
            </a:pPr>
            <a:r>
              <a:rPr lang="it-IT" dirty="0" smtClean="0"/>
              <a:t>Esistono più di 300 mila cooperative, sono coinvolti quasi 1 milione di lavoratori e ben 4 milioni 700 mila volontari.(Circa 1 italiano su 10 fa del volontariato)</a:t>
            </a:r>
          </a:p>
          <a:p>
            <a:pPr>
              <a:buNone/>
            </a:pPr>
            <a:endParaRPr lang="it-IT" dirty="0" smtClean="0"/>
          </a:p>
          <a:p>
            <a:pPr>
              <a:buNone/>
            </a:pPr>
            <a:r>
              <a:rPr lang="it-IT" dirty="0" smtClean="0"/>
              <a:t>Con un giro d’affari totale di più di 80 miliardi di euro all’anno.</a:t>
            </a:r>
            <a:endParaRPr lang="it-IT" dirty="0"/>
          </a:p>
        </p:txBody>
      </p:sp>
      <p:pic>
        <p:nvPicPr>
          <p:cNvPr id="1026" name="Picture 2" descr="C:\Users\vignaga.matteo\AppData\Local\Microsoft\Windows\Temporary Internet Files\Content.IE5\JZ2I6AQ7\Stop-false-cooperative-volantino[1].png"/>
          <p:cNvPicPr>
            <a:picLocks noChangeAspect="1" noChangeArrowheads="1"/>
          </p:cNvPicPr>
          <p:nvPr/>
        </p:nvPicPr>
        <p:blipFill>
          <a:blip r:embed="rId2" cstate="print"/>
          <a:srcRect/>
          <a:stretch>
            <a:fillRect/>
          </a:stretch>
        </p:blipFill>
        <p:spPr bwMode="auto">
          <a:xfrm>
            <a:off x="2483768" y="4005064"/>
            <a:ext cx="6334721" cy="2196455"/>
          </a:xfrm>
          <a:prstGeom prst="rect">
            <a:avLst/>
          </a:prstGeom>
          <a:noFill/>
        </p:spPr>
      </p:pic>
      <p:sp>
        <p:nvSpPr>
          <p:cNvPr id="5" name="Rettangolo 4"/>
          <p:cNvSpPr/>
          <p:nvPr/>
        </p:nvSpPr>
        <p:spPr>
          <a:xfrm>
            <a:off x="539552" y="5805264"/>
            <a:ext cx="1944216"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050" dirty="0" smtClean="0"/>
              <a:t>Manifesto della raccolta firme delle cooperative italiane.</a:t>
            </a:r>
            <a:endParaRPr lang="it-IT" sz="1050" dirty="0"/>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PROVVEDIMENTI</a:t>
            </a:r>
            <a:endParaRPr lang="it-IT" dirty="0"/>
          </a:p>
        </p:txBody>
      </p:sp>
      <p:sp>
        <p:nvSpPr>
          <p:cNvPr id="3" name="Segnaposto contenuto 2"/>
          <p:cNvSpPr>
            <a:spLocks noGrp="1"/>
          </p:cNvSpPr>
          <p:nvPr>
            <p:ph sz="quarter" idx="1"/>
          </p:nvPr>
        </p:nvSpPr>
        <p:spPr/>
        <p:txBody>
          <a:bodyPr>
            <a:normAutofit/>
          </a:bodyPr>
          <a:lstStyle/>
          <a:p>
            <a:pPr marL="0">
              <a:spcBef>
                <a:spcPts val="0"/>
              </a:spcBef>
              <a:buNone/>
            </a:pPr>
            <a:r>
              <a:rPr lang="it-IT" sz="1800" dirty="0" smtClean="0"/>
              <a:t>La svolta dei controlli è arrivata nel 2009. L'Agenzia delle Entrate ha iniziato la caccia a questa nuova categoria, di “truffatori del non-profit”. A tutte le organizzazioni sono stati inviati 250mila modelli da compilare per spiegare se l'attività commerciale è solo marginale - e funzionale agli scopi associativi dell'ente - o è prevalente.</a:t>
            </a:r>
          </a:p>
          <a:p>
            <a:pPr marL="0">
              <a:spcBef>
                <a:spcPts val="0"/>
              </a:spcBef>
              <a:buNone/>
            </a:pPr>
            <a:endParaRPr lang="it-IT" sz="1800" dirty="0" smtClean="0"/>
          </a:p>
          <a:p>
            <a:pPr marL="0">
              <a:spcBef>
                <a:spcPts val="0"/>
              </a:spcBef>
              <a:buNone/>
            </a:pPr>
            <a:r>
              <a:rPr lang="it-IT" sz="1800" dirty="0" smtClean="0"/>
              <a:t>Nell’anno successivo sono partite le verifiche sul campo: migliaia di controlli e la triste conferma che dall’evasione nessuno è esentato, con oltre 230 milioni di euro di proventi non dichiarati. Ma non è tutto: la gran parte di loro sono evasori totali, completamente sconosciuti al fisco.</a:t>
            </a:r>
            <a:br>
              <a:rPr lang="it-IT" sz="1800" dirty="0" smtClean="0"/>
            </a:br>
            <a:endParaRPr lang="it-IT" sz="1800" dirty="0"/>
          </a:p>
        </p:txBody>
      </p:sp>
      <p:pic>
        <p:nvPicPr>
          <p:cNvPr id="4098" name="Picture 2" descr="C:\Users\vignaga.matteo\AppData\Local\Microsoft\Windows\Temporary Internet Files\Content.IE5\ZTS2C87I\agenzia_delle_entrate[1].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4437112"/>
            <a:ext cx="4788024" cy="1872629"/>
          </a:xfrm>
          <a:prstGeom prst="rect">
            <a:avLst/>
          </a:prstGeom>
          <a:noFill/>
        </p:spPr>
      </p:pic>
      <p:pic>
        <p:nvPicPr>
          <p:cNvPr id="4102" name="Picture 6" descr="C:\Users\vignaga.matteo\AppData\Local\Microsoft\Windows\Temporary Internet Files\Content.IE5\JZ2I6AQ7\3856[1].jpg"/>
          <p:cNvPicPr>
            <a:picLocks noChangeAspect="1" noChangeArrowheads="1"/>
          </p:cNvPicPr>
          <p:nvPr/>
        </p:nvPicPr>
        <p:blipFill>
          <a:blip r:embed="rId3" cstate="print">
            <a:clrChange>
              <a:clrFrom>
                <a:srgbClr val="FFFFFF"/>
              </a:clrFrom>
              <a:clrTo>
                <a:srgbClr val="FFFFFF">
                  <a:alpha val="0"/>
                </a:srgbClr>
              </a:clrTo>
            </a:clrChange>
          </a:blip>
          <a:srcRect l="3551" t="2822" r="4134" b="4063"/>
          <a:stretch>
            <a:fillRect/>
          </a:stretch>
        </p:blipFill>
        <p:spPr bwMode="auto">
          <a:xfrm>
            <a:off x="5724128" y="4077072"/>
            <a:ext cx="1872208" cy="2376264"/>
          </a:xfrm>
          <a:prstGeom prst="rect">
            <a:avLst/>
          </a:prstGeom>
          <a:noFill/>
        </p:spPr>
      </p:pic>
      <p:sp>
        <p:nvSpPr>
          <p:cNvPr id="6" name="Rettangolo 5"/>
          <p:cNvSpPr/>
          <p:nvPr/>
        </p:nvSpPr>
        <p:spPr>
          <a:xfrm>
            <a:off x="323528" y="6021288"/>
            <a:ext cx="2304256" cy="2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1050" dirty="0" smtClean="0"/>
              <a:t>Logo dell’Agenzia delle Entrate.</a:t>
            </a:r>
            <a:endParaRPr lang="it-IT" sz="1050" dirty="0"/>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692696"/>
            <a:ext cx="2362200" cy="360040"/>
          </a:xfrm>
        </p:spPr>
        <p:txBody>
          <a:bodyPr/>
          <a:lstStyle/>
          <a:p>
            <a:r>
              <a:rPr lang="it-IT" sz="1600" dirty="0" smtClean="0">
                <a:latin typeface="Arial" pitchFamily="34" charset="0"/>
                <a:cs typeface="Arial" pitchFamily="34" charset="0"/>
              </a:rPr>
              <a:t>UN CASO</a:t>
            </a:r>
            <a:endParaRPr lang="it-IT" sz="1600" dirty="0">
              <a:latin typeface="Arial" pitchFamily="34" charset="0"/>
              <a:cs typeface="Arial" pitchFamily="34" charset="0"/>
            </a:endParaRPr>
          </a:p>
        </p:txBody>
      </p:sp>
      <p:sp>
        <p:nvSpPr>
          <p:cNvPr id="6" name="Segnaposto testo 5"/>
          <p:cNvSpPr>
            <a:spLocks noGrp="1"/>
          </p:cNvSpPr>
          <p:nvPr>
            <p:ph type="body" idx="2"/>
          </p:nvPr>
        </p:nvSpPr>
        <p:spPr>
          <a:xfrm>
            <a:off x="323528" y="1052736"/>
            <a:ext cx="2520280" cy="5112568"/>
          </a:xfrm>
        </p:spPr>
        <p:txBody>
          <a:bodyPr>
            <a:normAutofit fontScale="25000" lnSpcReduction="20000"/>
          </a:bodyPr>
          <a:lstStyle/>
          <a:p>
            <a:r>
              <a:rPr lang="it-IT" sz="4400" i="1" dirty="0" smtClean="0">
                <a:latin typeface="Arial" pitchFamily="34" charset="0"/>
                <a:cs typeface="Arial" pitchFamily="34" charset="0"/>
              </a:rPr>
              <a:t>“Alcuni mesi fa mia moglie ha ricevuto per posta una richiesta di donazione da parte di una </a:t>
            </a:r>
            <a:r>
              <a:rPr lang="it-IT" sz="4400" i="1" dirty="0" err="1" smtClean="0">
                <a:latin typeface="Arial" pitchFamily="34" charset="0"/>
                <a:cs typeface="Arial" pitchFamily="34" charset="0"/>
              </a:rPr>
              <a:t>onlus</a:t>
            </a:r>
            <a:r>
              <a:rPr lang="it-IT" sz="4400" i="1" dirty="0" smtClean="0">
                <a:latin typeface="Arial" pitchFamily="34" charset="0"/>
                <a:cs typeface="Arial" pitchFamily="34" charset="0"/>
              </a:rPr>
              <a:t> e ha inviato un piccolo contributo. Alcuni giorni fa abbiamo ricevuto una lettera di ringraziamento e in contemporanea una richiesta di donazioni da parte di un’ altra </a:t>
            </a:r>
            <a:r>
              <a:rPr lang="it-IT" sz="4400" i="1" dirty="0" err="1" smtClean="0">
                <a:latin typeface="Arial" pitchFamily="34" charset="0"/>
                <a:cs typeface="Arial" pitchFamily="34" charset="0"/>
              </a:rPr>
              <a:t>onlus</a:t>
            </a:r>
            <a:r>
              <a:rPr lang="it-IT" sz="4400" i="1" dirty="0" smtClean="0">
                <a:latin typeface="Arial" pitchFamily="34" charset="0"/>
                <a:cs typeface="Arial" pitchFamily="34" charset="0"/>
              </a:rPr>
              <a:t>. Ho notato alcune somiglianze nella grafica delle stampe e che l’ indirizzo delle due </a:t>
            </a:r>
            <a:r>
              <a:rPr lang="it-IT" sz="4400" i="1" dirty="0" err="1" smtClean="0">
                <a:latin typeface="Arial" pitchFamily="34" charset="0"/>
                <a:cs typeface="Arial" pitchFamily="34" charset="0"/>
              </a:rPr>
              <a:t>onlus</a:t>
            </a:r>
            <a:r>
              <a:rPr lang="it-IT" sz="4400" i="1" dirty="0" smtClean="0">
                <a:latin typeface="Arial" pitchFamily="34" charset="0"/>
                <a:cs typeface="Arial" pitchFamily="34" charset="0"/>
              </a:rPr>
              <a:t> è lo stesso. I siti web sono molto simili nell’ impostazione e le «reti internazionali» che vantano sono copia conforme una dell’ altra. Le due organizzazioni sono presentate come fondate da due persone. Sembrano persone reali, tuttavia leggendo con attenzione non si trovano tracce di programmi precisi, solo riferimenti a zone del mondo con problemi e «grandi numeri» a cui entrambe le associazioni contribuiscono a portare sollievi. Non ho trovato bilanci o informazioni sull’ entità dei programmi. Conoscendo altre organizzazioni serie e i numeri e i fatti che sono riportati sui loro siti, il contrasto mi sembra acuto. Secondo voi dietro a queste </a:t>
            </a:r>
            <a:r>
              <a:rPr lang="it-IT" sz="4400" i="1" dirty="0" err="1" smtClean="0">
                <a:latin typeface="Arial" pitchFamily="34" charset="0"/>
                <a:cs typeface="Arial" pitchFamily="34" charset="0"/>
              </a:rPr>
              <a:t>onlus</a:t>
            </a:r>
            <a:r>
              <a:rPr lang="it-IT" sz="4400" i="1" dirty="0" smtClean="0">
                <a:latin typeface="Arial" pitchFamily="34" charset="0"/>
                <a:cs typeface="Arial" pitchFamily="34" charset="0"/>
              </a:rPr>
              <a:t> si nasconde una qualche truffa o comunque un’ organizzazione internazionale che utilizza strumenti di marketing per ottenere fondi dal pubblico, sfruttando le opportunità delle legislazioni fiscali di ciascun Paese?”</a:t>
            </a:r>
            <a:r>
              <a:rPr lang="it-IT" sz="4400" b="1" i="1" dirty="0" smtClean="0">
                <a:latin typeface="Arial" pitchFamily="34" charset="0"/>
                <a:cs typeface="Arial" pitchFamily="34" charset="0"/>
              </a:rPr>
              <a:t/>
            </a:r>
            <a:br>
              <a:rPr lang="it-IT" sz="4400" b="1" i="1" dirty="0" smtClean="0">
                <a:latin typeface="Arial" pitchFamily="34" charset="0"/>
                <a:cs typeface="Arial" pitchFamily="34" charset="0"/>
              </a:rPr>
            </a:br>
            <a:r>
              <a:rPr lang="it-IT" sz="4400" i="1" dirty="0" smtClean="0">
                <a:latin typeface="Arial" pitchFamily="34" charset="0"/>
                <a:cs typeface="Arial" pitchFamily="34" charset="0"/>
              </a:rPr>
              <a:t>Lettera firmata</a:t>
            </a:r>
            <a:endParaRPr lang="it-IT" sz="4400" dirty="0" smtClean="0">
              <a:latin typeface="Arial" pitchFamily="34" charset="0"/>
              <a:cs typeface="Arial" pitchFamily="34" charset="0"/>
            </a:endParaRPr>
          </a:p>
          <a:p>
            <a:endParaRPr lang="it-IT" dirty="0"/>
          </a:p>
        </p:txBody>
      </p:sp>
      <p:sp>
        <p:nvSpPr>
          <p:cNvPr id="5" name="Segnaposto contenuto 4"/>
          <p:cNvSpPr>
            <a:spLocks noGrp="1"/>
          </p:cNvSpPr>
          <p:nvPr>
            <p:ph sz="quarter" idx="1"/>
          </p:nvPr>
        </p:nvSpPr>
        <p:spPr>
          <a:xfrm>
            <a:off x="3059832" y="685800"/>
            <a:ext cx="5703168" cy="5410200"/>
          </a:xfrm>
        </p:spPr>
        <p:txBody>
          <a:bodyPr>
            <a:normAutofit fontScale="85000" lnSpcReduction="20000"/>
          </a:bodyPr>
          <a:lstStyle/>
          <a:p>
            <a:pPr>
              <a:buNone/>
            </a:pPr>
            <a:r>
              <a:rPr lang="it-IT" dirty="0" smtClean="0"/>
              <a:t>Risposta:</a:t>
            </a:r>
          </a:p>
          <a:p>
            <a:pPr>
              <a:buNone/>
            </a:pPr>
            <a:r>
              <a:rPr lang="it-IT" dirty="0" smtClean="0"/>
              <a:t>La qualifica di </a:t>
            </a:r>
            <a:r>
              <a:rPr lang="it-IT" dirty="0" err="1" smtClean="0"/>
              <a:t>onlus</a:t>
            </a:r>
            <a:r>
              <a:rPr lang="it-IT" dirty="0" smtClean="0"/>
              <a:t> non dice nulla; non tanto strano, in quanto in Italia i controlli sulle non profit sono soprattutto formali e, senza segnalazioni precise, chi ha il compito di verificare lo fa solo sulla base delle poche carte che chiunque può approntare. </a:t>
            </a:r>
          </a:p>
          <a:p>
            <a:pPr>
              <a:buNone/>
            </a:pPr>
            <a:r>
              <a:rPr lang="it-IT" dirty="0" smtClean="0"/>
              <a:t>Esistono anche altre organizzazioni internazionali già affermate e secondo l’Ufficio protezione del consumatore non presentare rendiconti è un indizio di possibili azioni di frodi. Altro sintomo è il fatto che vi ringrazino per la donazione effettuata e contemporaneamente vi presentino un’altra organizzazione. </a:t>
            </a:r>
          </a:p>
          <a:p>
            <a:endParaRPr lang="it-IT" dirty="0"/>
          </a:p>
        </p:txBody>
      </p:sp>
    </p:spTree>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183</TotalTime>
  <Words>1053</Words>
  <Application>Microsoft Office PowerPoint</Application>
  <PresentationFormat>Presentazione su schermo (4:3)</PresentationFormat>
  <Paragraphs>63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Città</vt:lpstr>
      <vt:lpstr>LE ASSOCIAZIONI NON PROFIT FALSE</vt:lpstr>
      <vt:lpstr>INTRODUZIONE</vt:lpstr>
      <vt:lpstr>COME?</vt:lpstr>
      <vt:lpstr>Perché?</vt:lpstr>
      <vt:lpstr>LE LEGGI (Del Decreto Legislativo del 4/12/1997 n.460)</vt:lpstr>
      <vt:lpstr>Chi lotta contro queste truffe</vt:lpstr>
      <vt:lpstr>I LAVORATORI COINVOLTI</vt:lpstr>
      <vt:lpstr>PROVVEDIMENTI</vt:lpstr>
      <vt:lpstr>UN CASO</vt:lpstr>
      <vt:lpstr>FONTI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ASSOCIAZIONI NON PROFIT FALSE</dc:title>
  <dc:creator>vignaga.matteo</dc:creator>
  <cp:lastModifiedBy>vignaga.matteo</cp:lastModifiedBy>
  <cp:revision>24</cp:revision>
  <dcterms:created xsi:type="dcterms:W3CDTF">2018-02-28T14:23:14Z</dcterms:created>
  <dcterms:modified xsi:type="dcterms:W3CDTF">2018-06-04T06:41:49Z</dcterms:modified>
</cp:coreProperties>
</file>