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5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5E1D-A001-4989-8D3F-F4FEE08D50DB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2AEB7-4454-48DF-9CEA-BCD0D07B677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5E1D-A001-4989-8D3F-F4FEE08D50DB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2AEB7-4454-48DF-9CEA-BCD0D07B677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5E1D-A001-4989-8D3F-F4FEE08D50DB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2AEB7-4454-48DF-9CEA-BCD0D07B677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5E1D-A001-4989-8D3F-F4FEE08D50DB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2AEB7-4454-48DF-9CEA-BCD0D07B677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5E1D-A001-4989-8D3F-F4FEE08D50DB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2AEB7-4454-48DF-9CEA-BCD0D07B677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5E1D-A001-4989-8D3F-F4FEE08D50DB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2AEB7-4454-48DF-9CEA-BCD0D07B677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5E1D-A001-4989-8D3F-F4FEE08D50DB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2AEB7-4454-48DF-9CEA-BCD0D07B677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5E1D-A001-4989-8D3F-F4FEE08D50DB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2AEB7-4454-48DF-9CEA-BCD0D07B677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5E1D-A001-4989-8D3F-F4FEE08D50DB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2AEB7-4454-48DF-9CEA-BCD0D07B677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5E1D-A001-4989-8D3F-F4FEE08D50DB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2AEB7-4454-48DF-9CEA-BCD0D07B677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85E1D-A001-4989-8D3F-F4FEE08D50DB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2AEB7-4454-48DF-9CEA-BCD0D07B677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  <a:alpha val="6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85E1D-A001-4989-8D3F-F4FEE08D50DB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2AEB7-4454-48DF-9CEA-BCD0D07B6777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s-mms.hubscuola.it/public/3266278/cdi-3270689/costituzione_italiana_commentata/costituzione_italiana_commentata/index.html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hyperlink" Target="https://ms-mms.hubscuola.it/public/3266278/cdi-3270689/costituzione_italiana_commentata/costituzione_italiana_commentata/index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3.bin"/><Relationship Id="rId4" Type="http://schemas.openxmlformats.org/officeDocument/2006/relationships/hyperlink" Target="https://ms-mms.hubscuola.it/public/3266278/cdi-3270689/costituzione_italiana_commentata/costituzione_italiana_commentata/index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9552" y="332657"/>
            <a:ext cx="7772400" cy="648071"/>
          </a:xfrm>
        </p:spPr>
        <p:txBody>
          <a:bodyPr>
            <a:normAutofit/>
          </a:bodyPr>
          <a:lstStyle/>
          <a:p>
            <a:r>
              <a:rPr lang="it-IT" sz="3600" b="1" dirty="0" smtClean="0"/>
              <a:t>LA COSTITUZIONE: artt. 22 - 23</a:t>
            </a:r>
            <a:endParaRPr lang="it-IT" sz="3600" b="1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15616" y="980728"/>
            <a:ext cx="6400800" cy="936104"/>
          </a:xfrm>
        </p:spPr>
        <p:txBody>
          <a:bodyPr>
            <a:normAutofit/>
          </a:bodyPr>
          <a:lstStyle/>
          <a:p>
            <a:r>
              <a:rPr lang="it-IT" sz="2400" b="1" dirty="0" smtClean="0">
                <a:hlinkClick r:id="rId3"/>
              </a:rPr>
              <a:t>link a "La Costituzione italiana commentata", Mondadori </a:t>
            </a:r>
            <a:r>
              <a:rPr lang="it-IT" sz="2400" b="1" dirty="0" err="1" smtClean="0">
                <a:hlinkClick r:id="rId3"/>
              </a:rPr>
              <a:t>Education</a:t>
            </a:r>
            <a:endParaRPr lang="it-IT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844824"/>
            <a:ext cx="6912768" cy="877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827584" y="3287886"/>
            <a:ext cx="7272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Articolo 22</a:t>
            </a:r>
          </a:p>
          <a:p>
            <a:r>
              <a:rPr lang="it-IT" b="1" dirty="0"/>
              <a:t>Nessuno può essere privato, per motivi politici, della </a:t>
            </a:r>
            <a:r>
              <a:rPr lang="it-IT" b="1" u="sng" dirty="0"/>
              <a:t>capacità giuridica</a:t>
            </a:r>
            <a:r>
              <a:rPr lang="it-IT" b="1" dirty="0"/>
              <a:t>, della </a:t>
            </a:r>
            <a:r>
              <a:rPr lang="it-IT" b="1" u="sng" dirty="0"/>
              <a:t>cittadinanza</a:t>
            </a:r>
            <a:r>
              <a:rPr lang="it-IT" b="1" dirty="0"/>
              <a:t>, del </a:t>
            </a:r>
            <a:r>
              <a:rPr lang="it-IT" b="1" u="sng" dirty="0"/>
              <a:t>nome</a:t>
            </a:r>
            <a:r>
              <a:rPr lang="it-IT" b="1" dirty="0" smtClean="0"/>
              <a:t>.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827584" y="4437112"/>
            <a:ext cx="54006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 smtClean="0"/>
              <a:t>Capacità giuridica = possibilità di avere diritti, doveri ….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827584" y="4869160"/>
            <a:ext cx="54000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 smtClean="0"/>
              <a:t>Cittadinanza = legame di appartenenza fra una persona e uno Stato, da cui derivano diversi diritti e doveri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827584" y="5589240"/>
            <a:ext cx="5400000" cy="6480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 smtClean="0"/>
              <a:t>Nome = elemento fondamentale per identificare una persona</a:t>
            </a:r>
            <a:endParaRPr lang="it-IT" dirty="0"/>
          </a:p>
        </p:txBody>
      </p:sp>
      <p:graphicFrame>
        <p:nvGraphicFramePr>
          <p:cNvPr id="11" name="Oggetto 10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876256" y="5157192"/>
          <a:ext cx="1296144" cy="1093622"/>
        </p:xfrm>
        <a:graphic>
          <a:graphicData uri="http://schemas.openxmlformats.org/presentationml/2006/ole">
            <p:oleObj spid="_x0000_s1029" name="Oggetto shell Packager" showAsIcon="1" r:id="rId5" imgW="914400" imgH="771480" progId="Package">
              <p:embed/>
            </p:oleObj>
          </a:graphicData>
        </a:graphic>
      </p:graphicFrame>
      <p:sp>
        <p:nvSpPr>
          <p:cNvPr id="13" name="CasellaDiTesto 12"/>
          <p:cNvSpPr txBox="1"/>
          <p:nvPr/>
        </p:nvSpPr>
        <p:spPr>
          <a:xfrm>
            <a:off x="6876256" y="4077073"/>
            <a:ext cx="12961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C00000"/>
                </a:solidFill>
              </a:rPr>
              <a:t>Ascolta la clip audio con 1 click o un doppio click sull’icona</a:t>
            </a:r>
          </a:p>
          <a:p>
            <a:pPr algn="ctr"/>
            <a:r>
              <a:rPr lang="it-IT" sz="2000" b="1" dirty="0" smtClean="0">
                <a:solidFill>
                  <a:srgbClr val="C00000"/>
                </a:solidFill>
              </a:rPr>
              <a:t> ↓</a:t>
            </a:r>
            <a:endParaRPr lang="it-IT" sz="2000" b="1" dirty="0">
              <a:solidFill>
                <a:srgbClr val="C0000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899592" y="2852936"/>
            <a:ext cx="2952328" cy="400110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b="1" i="1" dirty="0" smtClean="0">
                <a:solidFill>
                  <a:srgbClr val="C00000"/>
                </a:solidFill>
              </a:rPr>
              <a:t>In modalità “presentazione” gli elementi compaiono uno per volta, ad ogni click del mouse </a:t>
            </a:r>
            <a:endParaRPr lang="it-IT" sz="10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 build="allAtOnce" animBg="1"/>
      <p:bldP spid="9" grpId="0" build="allAtOnce" animBg="1"/>
      <p:bldP spid="10" grpId="0" build="allAtOnce" animBg="1"/>
      <p:bldP spid="13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3960440" cy="502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467544" y="980728"/>
            <a:ext cx="72728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Articolo </a:t>
            </a:r>
            <a:r>
              <a:rPr lang="it-IT" sz="1600" b="1" dirty="0" smtClean="0"/>
              <a:t>22      </a:t>
            </a:r>
            <a:r>
              <a:rPr lang="it-IT" sz="1400" b="1" dirty="0" smtClean="0"/>
              <a:t>Nessuno </a:t>
            </a:r>
            <a:r>
              <a:rPr lang="it-IT" sz="1400" b="1" dirty="0"/>
              <a:t>può essere privato, </a:t>
            </a:r>
            <a:r>
              <a:rPr lang="it-IT" sz="1400" b="1" u="sng" dirty="0"/>
              <a:t>per motivi politici</a:t>
            </a:r>
            <a:r>
              <a:rPr lang="it-IT" sz="1400" b="1" dirty="0"/>
              <a:t>, della capacità giuridica, della cittadinanza, del nome</a:t>
            </a:r>
            <a:r>
              <a:rPr lang="it-IT" sz="1400" b="1" dirty="0" smtClean="0"/>
              <a:t>.</a:t>
            </a:r>
            <a:endParaRPr lang="it-IT" sz="14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95536" y="1700808"/>
            <a:ext cx="8352928" cy="14465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400" b="1" dirty="0"/>
              <a:t>Che cosa significa?</a:t>
            </a:r>
            <a:r>
              <a:rPr lang="it-IT" sz="1400" dirty="0"/>
              <a:t> </a:t>
            </a:r>
            <a:r>
              <a:rPr lang="it-IT" sz="1400" dirty="0" err="1" smtClean="0"/>
              <a:t>……</a:t>
            </a:r>
            <a:r>
              <a:rPr lang="it-IT" sz="1400" dirty="0" smtClean="0"/>
              <a:t> </a:t>
            </a:r>
            <a:r>
              <a:rPr lang="it-IT" sz="1400" dirty="0"/>
              <a:t>ribadire e precisare il principio </a:t>
            </a:r>
            <a:r>
              <a:rPr lang="it-IT" sz="1400" dirty="0">
                <a:solidFill>
                  <a:schemeClr val="tx1"/>
                </a:solidFill>
              </a:rPr>
              <a:t>dell’</a:t>
            </a:r>
            <a:r>
              <a:rPr lang="it-IT" sz="1400" b="1" u="sng" dirty="0">
                <a:solidFill>
                  <a:srgbClr val="C00000"/>
                </a:solidFill>
              </a:rPr>
              <a:t>uguaglianza</a:t>
            </a:r>
            <a:r>
              <a:rPr lang="it-IT" sz="1400" dirty="0"/>
              <a:t> dei cittadini di fronte alla legge. </a:t>
            </a:r>
            <a:r>
              <a:rPr lang="it-IT" sz="1400" b="1" u="sng" dirty="0">
                <a:solidFill>
                  <a:srgbClr val="C00000"/>
                </a:solidFill>
              </a:rPr>
              <a:t>È possibile che un cittadino subisca limitazioni della sua capacità giuridica</a:t>
            </a:r>
            <a:r>
              <a:rPr lang="it-IT" sz="1400" dirty="0"/>
              <a:t>, ossia dei suoi diritti, come sanzione dei propri comportamenti (</a:t>
            </a:r>
            <a:r>
              <a:rPr lang="it-IT" sz="1400" i="1" dirty="0"/>
              <a:t>ad es. l’interdizione dai pubblici uffici</a:t>
            </a:r>
            <a:r>
              <a:rPr lang="it-IT" sz="1400" dirty="0"/>
              <a:t>) o come conseguenza della sua condizione di salute mentale (</a:t>
            </a:r>
            <a:r>
              <a:rPr lang="it-IT" sz="1400" i="1" dirty="0"/>
              <a:t>ad es. la perdita della patria potestà</a:t>
            </a:r>
            <a:r>
              <a:rPr lang="it-IT" sz="1400" dirty="0"/>
              <a:t>), </a:t>
            </a:r>
            <a:r>
              <a:rPr lang="it-IT" sz="1400" b="1" u="sng" dirty="0">
                <a:solidFill>
                  <a:srgbClr val="C00000"/>
                </a:solidFill>
              </a:rPr>
              <a:t>ma non per ragioni politiche</a:t>
            </a:r>
            <a:r>
              <a:rPr lang="it-IT" sz="1400" dirty="0"/>
              <a:t>, cioè per una decisione presa dal Governo ai danni di una persona o di un gruppo di persone.</a:t>
            </a:r>
          </a:p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95536" y="4293096"/>
            <a:ext cx="8352928" cy="166199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400" b="1" dirty="0"/>
              <a:t>Ma perché...?</a:t>
            </a:r>
            <a:r>
              <a:rPr lang="it-IT" sz="1400" dirty="0"/>
              <a:t> </a:t>
            </a:r>
            <a:r>
              <a:rPr lang="it-IT" sz="1400" b="1" u="sng" dirty="0">
                <a:solidFill>
                  <a:srgbClr val="C00000"/>
                </a:solidFill>
              </a:rPr>
              <a:t>La perdita della cittadinanza ha effetti enormi</a:t>
            </a:r>
            <a:r>
              <a:rPr lang="it-IT" sz="1400" dirty="0"/>
              <a:t>: un individuo perde l’insieme dei diritti e dei doveri connessi alla condizione di cittadino. Una volta divenuto apolide, senza patria</a:t>
            </a:r>
            <a:r>
              <a:rPr lang="it-IT" sz="1400" b="1" dirty="0">
                <a:solidFill>
                  <a:srgbClr val="C00000"/>
                </a:solidFill>
              </a:rPr>
              <a:t>, </a:t>
            </a:r>
            <a:r>
              <a:rPr lang="it-IT" sz="1400" b="1" u="sng" dirty="0">
                <a:solidFill>
                  <a:srgbClr val="C00000"/>
                </a:solidFill>
              </a:rPr>
              <a:t>non ha più diritto a risiedere nello Stato. Di fatto è in balìa delle decisioni degli organi dello Stato</a:t>
            </a:r>
            <a:r>
              <a:rPr lang="it-IT" sz="1400" b="1" dirty="0">
                <a:solidFill>
                  <a:srgbClr val="C00000"/>
                </a:solidFill>
              </a:rPr>
              <a:t> </a:t>
            </a:r>
            <a:r>
              <a:rPr lang="it-IT" sz="1400" dirty="0"/>
              <a:t>e delle norme che regolano i rapporti degli stranieri in quel Paese: tale era la situazione, ad esempio, di molti ebrei negli anni della Seconda guerra mondiale. Per indicare questa condizione si usa un’espressione molto intensa, quella di “</a:t>
            </a:r>
            <a:r>
              <a:rPr lang="it-IT" sz="1400" b="1" u="sng" dirty="0">
                <a:solidFill>
                  <a:srgbClr val="C00000"/>
                </a:solidFill>
              </a:rPr>
              <a:t>morte civile</a:t>
            </a:r>
            <a:r>
              <a:rPr lang="it-IT" sz="1400" dirty="0"/>
              <a:t>”: non perché l’ex-cittadino muoia, ma perché muoiono i suoi diritti.</a:t>
            </a:r>
          </a:p>
          <a:p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95536" y="6093296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Da </a:t>
            </a:r>
            <a:r>
              <a:rPr lang="it-IT" b="1" dirty="0" smtClean="0">
                <a:hlinkClick r:id="rId4"/>
              </a:rPr>
              <a:t>La Costituzione italiana commentata</a:t>
            </a:r>
            <a:r>
              <a:rPr lang="it-IT" b="1" dirty="0" smtClean="0"/>
              <a:t> 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1835696" y="3420289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C00000"/>
                </a:solidFill>
              </a:rPr>
              <a:t>Ascolta la clip audio con 1 click o un doppio click sull’icona</a:t>
            </a:r>
            <a:r>
              <a:rPr lang="it-IT" sz="2000" b="1" dirty="0" smtClean="0">
                <a:solidFill>
                  <a:srgbClr val="C00000"/>
                </a:solidFill>
              </a:rPr>
              <a:t> → </a:t>
            </a:r>
            <a:endParaRPr lang="it-IT" sz="1200" b="1" dirty="0" smtClean="0">
              <a:solidFill>
                <a:srgbClr val="C00000"/>
              </a:solidFill>
            </a:endParaRPr>
          </a:p>
        </p:txBody>
      </p:sp>
      <p:graphicFrame>
        <p:nvGraphicFramePr>
          <p:cNvPr id="11" name="Oggetto 10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427984" y="3356992"/>
          <a:ext cx="914400" cy="771525"/>
        </p:xfrm>
        <a:graphic>
          <a:graphicData uri="http://schemas.openxmlformats.org/presentationml/2006/ole">
            <p:oleObj spid="_x0000_s14338" name="Oggetto shell Packager" showAsIcon="1" r:id="rId5" imgW="914400" imgH="77148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5" grpId="0" build="allAtOnce" animBg="1"/>
      <p:bldP spid="8" grpId="0" build="allAtOnce"/>
      <p:bldP spid="10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3960440" cy="502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539552" y="764704"/>
            <a:ext cx="76328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Articolo 23</a:t>
            </a:r>
          </a:p>
          <a:p>
            <a:r>
              <a:rPr lang="it-IT" sz="1400" b="1" dirty="0"/>
              <a:t>Nessuna prestazione personale o patrimoniale può essere imposta se non in base alla legge</a:t>
            </a:r>
            <a:r>
              <a:rPr lang="it-IT" sz="1400" b="1" dirty="0" smtClean="0"/>
              <a:t>.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67544" y="1340768"/>
            <a:ext cx="7848872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L’art. 23 si riferisce alle </a:t>
            </a:r>
            <a:r>
              <a:rPr lang="it-IT" b="1" dirty="0">
                <a:solidFill>
                  <a:srgbClr val="C00000"/>
                </a:solidFill>
              </a:rPr>
              <a:t>prestazioni </a:t>
            </a:r>
            <a:r>
              <a:rPr lang="it-IT" b="1" dirty="0" smtClean="0">
                <a:solidFill>
                  <a:srgbClr val="C00000"/>
                </a:solidFill>
              </a:rPr>
              <a:t>personali </a:t>
            </a:r>
            <a:r>
              <a:rPr lang="it-IT" i="1" dirty="0" smtClean="0">
                <a:solidFill>
                  <a:srgbClr val="C00000"/>
                </a:solidFill>
              </a:rPr>
              <a:t>(= svolgere attività)</a:t>
            </a:r>
            <a:r>
              <a:rPr lang="it-IT" dirty="0" smtClean="0"/>
              <a:t>, </a:t>
            </a:r>
            <a:r>
              <a:rPr lang="it-IT" dirty="0"/>
              <a:t>come ad esempio l’obbligo di far parte di una giuria popolare o di testimoniare in un processo, e </a:t>
            </a:r>
            <a:r>
              <a:rPr lang="it-IT" b="1" dirty="0" smtClean="0">
                <a:solidFill>
                  <a:srgbClr val="C00000"/>
                </a:solidFill>
              </a:rPr>
              <a:t>patrimoniali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i="1" dirty="0" smtClean="0">
                <a:solidFill>
                  <a:srgbClr val="C00000"/>
                </a:solidFill>
              </a:rPr>
              <a:t>(= dare beni o denaro)</a:t>
            </a:r>
            <a:r>
              <a:rPr lang="it-IT" dirty="0" smtClean="0"/>
              <a:t>, </a:t>
            </a:r>
            <a:r>
              <a:rPr lang="it-IT" dirty="0"/>
              <a:t>come ad esempio l’obbligo di pagare le imposte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67544" y="2636912"/>
            <a:ext cx="7848872" cy="28623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b="1" dirty="0"/>
              <a:t>Ma perché...?</a:t>
            </a:r>
            <a:r>
              <a:rPr lang="it-IT" dirty="0"/>
              <a:t> In base a questo brevissimo articolo </a:t>
            </a:r>
            <a:r>
              <a:rPr lang="it-IT" b="1" u="sng" dirty="0">
                <a:solidFill>
                  <a:srgbClr val="C00000"/>
                </a:solidFill>
              </a:rPr>
              <a:t>non può esserci alcuna arbitrarietà da parte della Pubblica </a:t>
            </a:r>
            <a:r>
              <a:rPr lang="it-IT" b="1" u="sng" dirty="0" smtClean="0">
                <a:solidFill>
                  <a:srgbClr val="C00000"/>
                </a:solidFill>
              </a:rPr>
              <a:t>Amministrazione</a:t>
            </a:r>
            <a:r>
              <a:rPr lang="it-IT" b="1" dirty="0" smtClean="0"/>
              <a:t> </a:t>
            </a:r>
            <a:r>
              <a:rPr lang="it-IT" dirty="0" err="1" smtClean="0"/>
              <a:t>……</a:t>
            </a:r>
            <a:r>
              <a:rPr lang="it-IT" dirty="0" smtClean="0"/>
              <a:t> una </a:t>
            </a:r>
            <a:r>
              <a:rPr lang="it-IT" dirty="0"/>
              <a:t>tassa o a un altro obbligo </a:t>
            </a:r>
            <a:r>
              <a:rPr lang="it-IT" dirty="0" err="1" smtClean="0"/>
              <a:t>……</a:t>
            </a:r>
            <a:r>
              <a:rPr lang="it-IT" dirty="0" smtClean="0"/>
              <a:t>.., </a:t>
            </a:r>
            <a:r>
              <a:rPr lang="it-IT" dirty="0"/>
              <a:t>quando </a:t>
            </a:r>
            <a:r>
              <a:rPr lang="it-IT" dirty="0" smtClean="0"/>
              <a:t>nascono </a:t>
            </a:r>
            <a:r>
              <a:rPr lang="it-IT" dirty="0"/>
              <a:t>da una legge approvata in Parlamento sono legittimi, a meno che non violino in qualche modo la Costituzione. </a:t>
            </a:r>
            <a:r>
              <a:rPr lang="it-IT" dirty="0" smtClean="0"/>
              <a:t> </a:t>
            </a:r>
            <a:r>
              <a:rPr lang="it-IT" dirty="0" err="1" smtClean="0"/>
              <a:t>……</a:t>
            </a:r>
            <a:r>
              <a:rPr lang="it-IT" dirty="0" smtClean="0"/>
              <a:t>. </a:t>
            </a:r>
            <a:r>
              <a:rPr lang="it-IT" b="1" u="sng" dirty="0">
                <a:solidFill>
                  <a:srgbClr val="C00000"/>
                </a:solidFill>
              </a:rPr>
              <a:t>solo attraverso la legge o le norme che discendono da una legge</a:t>
            </a:r>
            <a:r>
              <a:rPr lang="it-IT" dirty="0" smtClean="0"/>
              <a:t> </a:t>
            </a:r>
            <a:r>
              <a:rPr lang="it-IT" i="1" dirty="0" smtClean="0"/>
              <a:t>(es.: un regolamento attuativo, che serve per attuare una legge)</a:t>
            </a:r>
            <a:r>
              <a:rPr lang="it-IT" dirty="0" smtClean="0"/>
              <a:t>, </a:t>
            </a:r>
            <a:r>
              <a:rPr lang="it-IT" b="1" u="sng" dirty="0">
                <a:solidFill>
                  <a:srgbClr val="C00000"/>
                </a:solidFill>
              </a:rPr>
              <a:t>gli Enti locali possono imporre tributi, stabilire norme di comportamento ecc</a:t>
            </a:r>
            <a:r>
              <a:rPr lang="it-IT" dirty="0"/>
              <a:t>. </a:t>
            </a:r>
            <a:r>
              <a:rPr lang="it-IT" dirty="0" smtClean="0"/>
              <a:t>… esempio : </a:t>
            </a:r>
            <a:r>
              <a:rPr lang="it-IT" dirty="0"/>
              <a:t>un vigile non può darci una multa se non abbiamo violato una norma del codice della </a:t>
            </a:r>
            <a:r>
              <a:rPr lang="it-IT" dirty="0" smtClean="0"/>
              <a:t>strada </a:t>
            </a:r>
            <a:r>
              <a:rPr lang="it-IT" i="1" dirty="0" smtClean="0"/>
              <a:t>(legge)</a:t>
            </a:r>
            <a:r>
              <a:rPr lang="it-IT" dirty="0" smtClean="0"/>
              <a:t>; un </a:t>
            </a:r>
            <a:r>
              <a:rPr lang="it-IT" dirty="0"/>
              <a:t>funzionario comunale non può chiederci a sua discrezione di pagare una somma di denaro per rilasciarci un </a:t>
            </a:r>
            <a:r>
              <a:rPr lang="it-IT" dirty="0" smtClean="0"/>
              <a:t>documento</a:t>
            </a:r>
            <a:r>
              <a:rPr lang="it-IT" i="1" dirty="0" smtClean="0"/>
              <a:t> (se non c’è una legge che lo preveda)</a:t>
            </a:r>
            <a:r>
              <a:rPr lang="it-IT" dirty="0" smtClean="0"/>
              <a:t>. 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95536" y="594928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Da </a:t>
            </a:r>
            <a:r>
              <a:rPr lang="it-IT" b="1" dirty="0" smtClean="0">
                <a:hlinkClick r:id="rId4"/>
              </a:rPr>
              <a:t>La Costituzione italiana commentata</a:t>
            </a:r>
            <a:r>
              <a:rPr lang="it-IT" b="1" dirty="0" smtClean="0"/>
              <a:t> 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644008" y="5733256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C00000"/>
                </a:solidFill>
              </a:rPr>
              <a:t>Ascolta la clip audio con 1 click o doppio click sull’icona</a:t>
            </a:r>
            <a:r>
              <a:rPr lang="it-IT" sz="2000" b="1" dirty="0" smtClean="0">
                <a:solidFill>
                  <a:srgbClr val="C00000"/>
                </a:solidFill>
              </a:rPr>
              <a:t> → </a:t>
            </a:r>
            <a:endParaRPr lang="it-IT" sz="1200" b="1" dirty="0" smtClean="0">
              <a:solidFill>
                <a:srgbClr val="C00000"/>
              </a:solidFill>
            </a:endParaRPr>
          </a:p>
        </p:txBody>
      </p:sp>
      <p:graphicFrame>
        <p:nvGraphicFramePr>
          <p:cNvPr id="10" name="Oggetto 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020272" y="5661248"/>
          <a:ext cx="914400" cy="771525"/>
        </p:xfrm>
        <a:graphic>
          <a:graphicData uri="http://schemas.openxmlformats.org/presentationml/2006/ole">
            <p:oleObj spid="_x0000_s15363" name="Oggetto shell Packager" showAsIcon="1" r:id="rId5" imgW="914400" imgH="77148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  <p:bldP spid="6" grpId="0" build="allAtOnce" animBg="1"/>
      <p:bldP spid="7" grpId="0" build="allAtOnce"/>
      <p:bldP spid="8" grpId="0" build="allAtOnce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236</Words>
  <Application>Microsoft Office PowerPoint</Application>
  <PresentationFormat>Presentazione su schermo (4:3)</PresentationFormat>
  <Paragraphs>21</Paragraphs>
  <Slides>3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5" baseType="lpstr">
      <vt:lpstr>Tema di Office</vt:lpstr>
      <vt:lpstr>Pacchetto</vt:lpstr>
      <vt:lpstr>LA COSTITUZIONE: artt. 22 - 23</vt:lpstr>
      <vt:lpstr>Diapositiva 2</vt:lpstr>
      <vt:lpstr>Diapositiva 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COSTITUZIONE: artt. 22 - 23</dc:title>
  <dc:creator>Win7</dc:creator>
  <cp:lastModifiedBy>Win7</cp:lastModifiedBy>
  <cp:revision>38</cp:revision>
  <dcterms:created xsi:type="dcterms:W3CDTF">2020-04-21T10:24:36Z</dcterms:created>
  <dcterms:modified xsi:type="dcterms:W3CDTF">2020-04-21T17:11:53Z</dcterms:modified>
</cp:coreProperties>
</file>